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0"/>
  </p:notesMasterIdLst>
  <p:sldIdLst>
    <p:sldId id="256" r:id="rId2"/>
    <p:sldId id="257" r:id="rId3"/>
    <p:sldId id="258" r:id="rId4"/>
    <p:sldId id="265" r:id="rId5"/>
    <p:sldId id="268" r:id="rId6"/>
    <p:sldId id="269" r:id="rId7"/>
    <p:sldId id="270" r:id="rId8"/>
    <p:sldId id="271" r:id="rId9"/>
    <p:sldId id="272" r:id="rId10"/>
    <p:sldId id="259" r:id="rId11"/>
    <p:sldId id="260" r:id="rId12"/>
    <p:sldId id="261" r:id="rId13"/>
    <p:sldId id="262" r:id="rId14"/>
    <p:sldId id="263" r:id="rId15"/>
    <p:sldId id="264" r:id="rId16"/>
    <p:sldId id="292" r:id="rId17"/>
    <p:sldId id="291" r:id="rId18"/>
    <p:sldId id="293" r:id="rId19"/>
    <p:sldId id="294" r:id="rId20"/>
    <p:sldId id="295" r:id="rId21"/>
    <p:sldId id="296" r:id="rId22"/>
    <p:sldId id="297" r:id="rId23"/>
    <p:sldId id="266" r:id="rId24"/>
    <p:sldId id="298" r:id="rId25"/>
    <p:sldId id="300" r:id="rId26"/>
    <p:sldId id="302" r:id="rId27"/>
    <p:sldId id="303" r:id="rId28"/>
    <p:sldId id="305" r:id="rId29"/>
    <p:sldId id="306" r:id="rId30"/>
    <p:sldId id="307" r:id="rId31"/>
    <p:sldId id="308" r:id="rId32"/>
    <p:sldId id="309" r:id="rId33"/>
    <p:sldId id="310" r:id="rId34"/>
    <p:sldId id="312" r:id="rId35"/>
    <p:sldId id="279" r:id="rId36"/>
    <p:sldId id="267" r:id="rId37"/>
    <p:sldId id="280" r:id="rId38"/>
    <p:sldId id="282" r:id="rId39"/>
    <p:sldId id="284" r:id="rId40"/>
    <p:sldId id="286" r:id="rId41"/>
    <p:sldId id="288" r:id="rId42"/>
    <p:sldId id="290" r:id="rId43"/>
    <p:sldId id="273" r:id="rId44"/>
    <p:sldId id="274" r:id="rId45"/>
    <p:sldId id="275" r:id="rId46"/>
    <p:sldId id="276" r:id="rId47"/>
    <p:sldId id="277" r:id="rId48"/>
    <p:sldId id="278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73A6F-F7C6-4FA5-9B65-EB6A4318CBC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3AD24C-311D-41DE-AEF4-D65946A5F6B3}">
      <dgm:prSet phldrT="[Текст]" custT="1"/>
      <dgm:spPr/>
      <dgm:t>
        <a:bodyPr/>
        <a:lstStyle/>
        <a:p>
          <a:r>
            <a:rPr lang="ru-RU" sz="1400" b="1" dirty="0" smtClean="0"/>
            <a:t>Комплексная оценка образовательных достижений и индивидуально-личностного развития выпускников </a:t>
          </a:r>
          <a:endParaRPr lang="ru-RU" sz="1400" b="1" dirty="0"/>
        </a:p>
      </dgm:t>
    </dgm:pt>
    <dgm:pt modelId="{AD0A51E7-7450-4EE6-A70C-29BCF78E4047}" type="parTrans" cxnId="{B8840FD6-7345-42B3-A0E5-82C1A71F2B3D}">
      <dgm:prSet/>
      <dgm:spPr/>
      <dgm:t>
        <a:bodyPr/>
        <a:lstStyle/>
        <a:p>
          <a:endParaRPr lang="ru-RU" sz="1400" b="1"/>
        </a:p>
      </dgm:t>
    </dgm:pt>
    <dgm:pt modelId="{E47BF82E-60D0-4CA9-AFE6-228A9E340634}" type="sibTrans" cxnId="{B8840FD6-7345-42B3-A0E5-82C1A71F2B3D}">
      <dgm:prSet/>
      <dgm:spPr/>
      <dgm:t>
        <a:bodyPr/>
        <a:lstStyle/>
        <a:p>
          <a:endParaRPr lang="ru-RU" sz="1400" b="1"/>
        </a:p>
      </dgm:t>
    </dgm:pt>
    <dgm:pt modelId="{894A5980-FE00-45BF-9D69-17A1C4BE292F}">
      <dgm:prSet phldrT="[Текст]" custT="1"/>
      <dgm:spPr/>
      <dgm:t>
        <a:bodyPr/>
        <a:lstStyle/>
        <a:p>
          <a:r>
            <a:rPr lang="ru-RU" sz="1400" b="1" dirty="0" smtClean="0"/>
            <a:t>ПРЕДМЕТНЫЕ результаты</a:t>
          </a:r>
          <a:endParaRPr lang="ru-RU" sz="1400" b="1" dirty="0"/>
        </a:p>
      </dgm:t>
    </dgm:pt>
    <dgm:pt modelId="{62EB1E14-9B35-4D47-B090-F647EBE60993}" type="parTrans" cxnId="{15E72660-CD48-4250-B294-75D156D69C1E}">
      <dgm:prSet/>
      <dgm:spPr/>
      <dgm:t>
        <a:bodyPr/>
        <a:lstStyle/>
        <a:p>
          <a:endParaRPr lang="ru-RU" sz="1400" b="1"/>
        </a:p>
      </dgm:t>
    </dgm:pt>
    <dgm:pt modelId="{0DD1BE1E-E2C1-4F86-B3FE-9CE34FA9237C}" type="sibTrans" cxnId="{15E72660-CD48-4250-B294-75D156D69C1E}">
      <dgm:prSet/>
      <dgm:spPr/>
      <dgm:t>
        <a:bodyPr/>
        <a:lstStyle/>
        <a:p>
          <a:endParaRPr lang="ru-RU" sz="1400" b="1"/>
        </a:p>
      </dgm:t>
    </dgm:pt>
    <dgm:pt modelId="{D75F7C01-F67C-447F-A82A-ADB345CFE935}">
      <dgm:prSet phldrT="[Текст]" custT="1"/>
      <dgm:spPr/>
      <dgm:t>
        <a:bodyPr/>
        <a:lstStyle/>
        <a:p>
          <a:r>
            <a:rPr lang="ru-RU" sz="1400" b="1" dirty="0" smtClean="0"/>
            <a:t>МАТЕМА-ТИКА</a:t>
          </a:r>
          <a:endParaRPr lang="ru-RU" sz="1400" b="1" dirty="0"/>
        </a:p>
      </dgm:t>
    </dgm:pt>
    <dgm:pt modelId="{ACCA234E-2859-49B1-81AF-8D5687BC6868}" type="parTrans" cxnId="{603B6783-0C1C-446B-8BE8-FB9C3051C6F4}">
      <dgm:prSet/>
      <dgm:spPr/>
      <dgm:t>
        <a:bodyPr/>
        <a:lstStyle/>
        <a:p>
          <a:endParaRPr lang="ru-RU" sz="1400" b="1"/>
        </a:p>
      </dgm:t>
    </dgm:pt>
    <dgm:pt modelId="{AF50402D-1738-4865-816F-E5A2360082D3}" type="sibTrans" cxnId="{603B6783-0C1C-446B-8BE8-FB9C3051C6F4}">
      <dgm:prSet/>
      <dgm:spPr/>
      <dgm:t>
        <a:bodyPr/>
        <a:lstStyle/>
        <a:p>
          <a:endParaRPr lang="ru-RU" sz="1400" b="1"/>
        </a:p>
      </dgm:t>
    </dgm:pt>
    <dgm:pt modelId="{5343FE2F-A247-4B05-9A51-A55865D543F5}">
      <dgm:prSet phldrT="[Текст]" custT="1"/>
      <dgm:spPr/>
      <dgm:t>
        <a:bodyPr/>
        <a:lstStyle/>
        <a:p>
          <a:r>
            <a:rPr lang="ru-RU" sz="1400" b="1" dirty="0" smtClean="0"/>
            <a:t>Русский язык</a:t>
          </a:r>
          <a:endParaRPr lang="ru-RU" sz="1400" b="1" dirty="0"/>
        </a:p>
      </dgm:t>
    </dgm:pt>
    <dgm:pt modelId="{9A11FB76-D24C-48B6-8F10-0A858373AE40}" type="sibTrans" cxnId="{C2DFD084-4D6A-4909-990E-D8D13F357112}">
      <dgm:prSet/>
      <dgm:spPr/>
      <dgm:t>
        <a:bodyPr/>
        <a:lstStyle/>
        <a:p>
          <a:endParaRPr lang="ru-RU" sz="1400" b="1"/>
        </a:p>
      </dgm:t>
    </dgm:pt>
    <dgm:pt modelId="{28390175-4CE6-4D4C-A6A8-E4475FB2C444}" type="parTrans" cxnId="{C2DFD084-4D6A-4909-990E-D8D13F357112}">
      <dgm:prSet/>
      <dgm:spPr/>
      <dgm:t>
        <a:bodyPr/>
        <a:lstStyle/>
        <a:p>
          <a:endParaRPr lang="ru-RU" sz="1400" b="1"/>
        </a:p>
      </dgm:t>
    </dgm:pt>
    <dgm:pt modelId="{7CD971C0-3DBA-49EC-A657-8A5C70DDACE8}">
      <dgm:prSet phldrT="[Текст]" custT="1"/>
      <dgm:spPr/>
      <dgm:t>
        <a:bodyPr/>
        <a:lstStyle/>
        <a:p>
          <a:r>
            <a:rPr lang="ru-RU" sz="1400" b="1" dirty="0" smtClean="0"/>
            <a:t>Результаты индивидуально-личностного развития</a:t>
          </a:r>
          <a:endParaRPr lang="ru-RU" sz="1400" b="1" dirty="0"/>
        </a:p>
      </dgm:t>
    </dgm:pt>
    <dgm:pt modelId="{3D390F0D-6D33-44B1-9BE4-499FD23ED21A}" type="parTrans" cxnId="{8068A5C3-1923-4180-8213-3827E1F601D4}">
      <dgm:prSet/>
      <dgm:spPr/>
      <dgm:t>
        <a:bodyPr/>
        <a:lstStyle/>
        <a:p>
          <a:endParaRPr lang="ru-RU" sz="1400" b="1"/>
        </a:p>
      </dgm:t>
    </dgm:pt>
    <dgm:pt modelId="{8AADE939-3279-4A85-8D3F-55B2464EBDC0}" type="sibTrans" cxnId="{8068A5C3-1923-4180-8213-3827E1F601D4}">
      <dgm:prSet/>
      <dgm:spPr/>
      <dgm:t>
        <a:bodyPr/>
        <a:lstStyle/>
        <a:p>
          <a:endParaRPr lang="ru-RU" sz="1400" b="1"/>
        </a:p>
      </dgm:t>
    </dgm:pt>
    <dgm:pt modelId="{D04ED6C1-B1C6-41B4-9280-6D297253ED0A}">
      <dgm:prSet phldrT="[Текст]" custT="1"/>
      <dgm:spPr/>
      <dgm:t>
        <a:bodyPr/>
        <a:lstStyle/>
        <a:p>
          <a:pPr algn="l"/>
          <a:r>
            <a:rPr lang="ru-RU" sz="1400" b="1" dirty="0" smtClean="0"/>
            <a:t>1.Комплексная контрольная работа</a:t>
          </a:r>
        </a:p>
        <a:p>
          <a:pPr algn="l"/>
          <a:r>
            <a:rPr lang="ru-RU" sz="1400" b="1" dirty="0" smtClean="0"/>
            <a:t>2.Групповые проекты</a:t>
          </a:r>
          <a:endParaRPr lang="ru-RU" sz="1400" b="1" dirty="0"/>
        </a:p>
      </dgm:t>
    </dgm:pt>
    <dgm:pt modelId="{05BE7E16-96ED-4313-9C09-EF100BD533D0}" type="parTrans" cxnId="{522654EF-AFC7-41B0-9D57-A8D89A8939E7}">
      <dgm:prSet/>
      <dgm:spPr/>
      <dgm:t>
        <a:bodyPr/>
        <a:lstStyle/>
        <a:p>
          <a:endParaRPr lang="ru-RU" sz="1400" b="1"/>
        </a:p>
      </dgm:t>
    </dgm:pt>
    <dgm:pt modelId="{8BEC6109-1C91-4E30-BC8F-D00E4D672210}" type="sibTrans" cxnId="{522654EF-AFC7-41B0-9D57-A8D89A8939E7}">
      <dgm:prSet/>
      <dgm:spPr/>
      <dgm:t>
        <a:bodyPr/>
        <a:lstStyle/>
        <a:p>
          <a:endParaRPr lang="ru-RU" sz="1400" b="1"/>
        </a:p>
      </dgm:t>
    </dgm:pt>
    <dgm:pt modelId="{A101C496-A2C6-4F5F-AAFA-61460FCAE566}">
      <dgm:prSet phldrT="[Текст]" custT="1"/>
      <dgm:spPr/>
      <dgm:t>
        <a:bodyPr/>
        <a:lstStyle/>
        <a:p>
          <a:r>
            <a:rPr lang="ru-RU" sz="1400" b="1" dirty="0" smtClean="0"/>
            <a:t>Анкетирование родителей и обучающихся</a:t>
          </a:r>
          <a:endParaRPr lang="ru-RU" sz="1400" b="1" dirty="0"/>
        </a:p>
      </dgm:t>
    </dgm:pt>
    <dgm:pt modelId="{EEF6851C-69F7-4449-B51B-B4328817ADE6}" type="parTrans" cxnId="{C00996F5-7FCD-49F2-990D-8811C411DA40}">
      <dgm:prSet/>
      <dgm:spPr/>
      <dgm:t>
        <a:bodyPr/>
        <a:lstStyle/>
        <a:p>
          <a:endParaRPr lang="ru-RU" sz="1400" b="1"/>
        </a:p>
      </dgm:t>
    </dgm:pt>
    <dgm:pt modelId="{753700F7-B751-4C59-8EC2-CDA5777D7C21}" type="sibTrans" cxnId="{C00996F5-7FCD-49F2-990D-8811C411DA40}">
      <dgm:prSet/>
      <dgm:spPr/>
      <dgm:t>
        <a:bodyPr/>
        <a:lstStyle/>
        <a:p>
          <a:endParaRPr lang="ru-RU" sz="1400" b="1"/>
        </a:p>
      </dgm:t>
    </dgm:pt>
    <dgm:pt modelId="{33EDE61F-8044-47F9-9FB8-3065E3408E88}">
      <dgm:prSet phldrT="[Текст]" custT="1"/>
      <dgm:spPr/>
      <dgm:t>
        <a:bodyPr/>
        <a:lstStyle/>
        <a:p>
          <a:r>
            <a:rPr lang="ru-RU" sz="1400" b="1" dirty="0" err="1" smtClean="0"/>
            <a:t>Метапредметные</a:t>
          </a:r>
          <a:r>
            <a:rPr lang="ru-RU" sz="1400" b="1" dirty="0" smtClean="0"/>
            <a:t> результаты</a:t>
          </a:r>
          <a:endParaRPr lang="ru-RU" sz="1400" b="1" dirty="0"/>
        </a:p>
      </dgm:t>
    </dgm:pt>
    <dgm:pt modelId="{6C3ACBA6-9333-4F25-AB37-4A35E02464E1}" type="sibTrans" cxnId="{50C9A512-CF76-4AE8-844E-5B870B21CF7B}">
      <dgm:prSet/>
      <dgm:spPr/>
      <dgm:t>
        <a:bodyPr/>
        <a:lstStyle/>
        <a:p>
          <a:endParaRPr lang="ru-RU" sz="1400" b="1"/>
        </a:p>
      </dgm:t>
    </dgm:pt>
    <dgm:pt modelId="{FF63BE34-F47F-437D-8784-FF5061BDECEE}" type="parTrans" cxnId="{50C9A512-CF76-4AE8-844E-5B870B21CF7B}">
      <dgm:prSet/>
      <dgm:spPr/>
      <dgm:t>
        <a:bodyPr/>
        <a:lstStyle/>
        <a:p>
          <a:endParaRPr lang="ru-RU" sz="1400" b="1"/>
        </a:p>
      </dgm:t>
    </dgm:pt>
    <dgm:pt modelId="{05BA90D8-F84F-4942-8FD2-A51E1FDC1362}" type="pres">
      <dgm:prSet presAssocID="{D5F73A6F-F7C6-4FA5-9B65-EB6A4318CB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BE14AE-9B8E-4DBD-B17D-7576D39F345D}" type="pres">
      <dgm:prSet presAssocID="{573AD24C-311D-41DE-AEF4-D65946A5F6B3}" presName="hierRoot1" presStyleCnt="0"/>
      <dgm:spPr/>
    </dgm:pt>
    <dgm:pt modelId="{32B88FC6-1886-4700-916F-9B6A7F5B3BBE}" type="pres">
      <dgm:prSet presAssocID="{573AD24C-311D-41DE-AEF4-D65946A5F6B3}" presName="composite" presStyleCnt="0"/>
      <dgm:spPr/>
    </dgm:pt>
    <dgm:pt modelId="{0F0DFD84-DD50-4017-A9C1-97CC4C343E88}" type="pres">
      <dgm:prSet presAssocID="{573AD24C-311D-41DE-AEF4-D65946A5F6B3}" presName="background" presStyleLbl="node0" presStyleIdx="0" presStyleCnt="3"/>
      <dgm:spPr/>
    </dgm:pt>
    <dgm:pt modelId="{E7824EC1-428F-4443-B7BB-F418FB2E227E}" type="pres">
      <dgm:prSet presAssocID="{573AD24C-311D-41DE-AEF4-D65946A5F6B3}" presName="text" presStyleLbl="fgAcc0" presStyleIdx="0" presStyleCnt="3" custScaleX="1382792" custScaleY="449365" custLinFactX="188493" custLinFactY="-249645" custLinFactNeighborX="200000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C00CD5-88AB-4808-932B-F16EF044806D}" type="pres">
      <dgm:prSet presAssocID="{573AD24C-311D-41DE-AEF4-D65946A5F6B3}" presName="hierChild2" presStyleCnt="0"/>
      <dgm:spPr/>
    </dgm:pt>
    <dgm:pt modelId="{A67BEDB7-94CB-47F8-951D-477E12EEF719}" type="pres">
      <dgm:prSet presAssocID="{62EB1E14-9B35-4D47-B090-F647EBE6099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16A596F0-E99F-49C7-A84A-5DBE5833FF52}" type="pres">
      <dgm:prSet presAssocID="{894A5980-FE00-45BF-9D69-17A1C4BE292F}" presName="hierRoot2" presStyleCnt="0"/>
      <dgm:spPr/>
    </dgm:pt>
    <dgm:pt modelId="{4C8792D9-4A3F-4215-83FE-A5C1E8A8B37A}" type="pres">
      <dgm:prSet presAssocID="{894A5980-FE00-45BF-9D69-17A1C4BE292F}" presName="composite2" presStyleCnt="0"/>
      <dgm:spPr/>
    </dgm:pt>
    <dgm:pt modelId="{CF544943-B5A0-4852-9B12-71A8210579DF}" type="pres">
      <dgm:prSet presAssocID="{894A5980-FE00-45BF-9D69-17A1C4BE292F}" presName="background2" presStyleLbl="node2" presStyleIdx="0" presStyleCnt="3"/>
      <dgm:spPr/>
    </dgm:pt>
    <dgm:pt modelId="{24E8AC70-07C1-43CB-9B0B-1E509E82C7EB}" type="pres">
      <dgm:prSet presAssocID="{894A5980-FE00-45BF-9D69-17A1C4BE292F}" presName="text2" presStyleLbl="fgAcc2" presStyleIdx="0" presStyleCnt="3" custScaleX="451374" custScaleY="579133" custLinFactX="21879" custLinFactY="-9154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7080AD-CC52-4B24-8A8B-87958D85156C}" type="pres">
      <dgm:prSet presAssocID="{894A5980-FE00-45BF-9D69-17A1C4BE292F}" presName="hierChild3" presStyleCnt="0"/>
      <dgm:spPr/>
    </dgm:pt>
    <dgm:pt modelId="{331A613A-F887-4F84-ABB1-7F918B3C0557}" type="pres">
      <dgm:prSet presAssocID="{ACCA234E-2859-49B1-81AF-8D5687BC686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5F8D066-D4C8-4391-B7DD-A7847C0AEE19}" type="pres">
      <dgm:prSet presAssocID="{D75F7C01-F67C-447F-A82A-ADB345CFE935}" presName="hierRoot3" presStyleCnt="0"/>
      <dgm:spPr/>
    </dgm:pt>
    <dgm:pt modelId="{62E8DE86-DCCF-4503-8CF2-E799873B40CA}" type="pres">
      <dgm:prSet presAssocID="{D75F7C01-F67C-447F-A82A-ADB345CFE935}" presName="composite3" presStyleCnt="0"/>
      <dgm:spPr/>
    </dgm:pt>
    <dgm:pt modelId="{4A401A71-DC93-4F69-ACDA-86133CD35E3F}" type="pres">
      <dgm:prSet presAssocID="{D75F7C01-F67C-447F-A82A-ADB345CFE935}" presName="background3" presStyleLbl="node3" presStyleIdx="0" presStyleCnt="2"/>
      <dgm:spPr/>
    </dgm:pt>
    <dgm:pt modelId="{09FDE5CB-DC95-46BD-9061-48801E627EF6}" type="pres">
      <dgm:prSet presAssocID="{D75F7C01-F67C-447F-A82A-ADB345CFE935}" presName="text3" presStyleLbl="fgAcc3" presStyleIdx="0" presStyleCnt="2" custScaleX="340113" custScaleY="487886" custLinFactNeighborX="555" custLinFactNeighborY="-32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923EB2-0ABC-4E20-BBF0-F8293322E346}" type="pres">
      <dgm:prSet presAssocID="{D75F7C01-F67C-447F-A82A-ADB345CFE935}" presName="hierChild4" presStyleCnt="0"/>
      <dgm:spPr/>
    </dgm:pt>
    <dgm:pt modelId="{DA4A9958-600D-454E-8978-50F4F3A7F267}" type="pres">
      <dgm:prSet presAssocID="{28390175-4CE6-4D4C-A6A8-E4475FB2C444}" presName="Name17" presStyleLbl="parChTrans1D3" presStyleIdx="1" presStyleCnt="2"/>
      <dgm:spPr/>
      <dgm:t>
        <a:bodyPr/>
        <a:lstStyle/>
        <a:p>
          <a:endParaRPr lang="ru-RU"/>
        </a:p>
      </dgm:t>
    </dgm:pt>
    <dgm:pt modelId="{1489F7B9-8427-4DF8-BD7D-4DB408645E26}" type="pres">
      <dgm:prSet presAssocID="{5343FE2F-A247-4B05-9A51-A55865D543F5}" presName="hierRoot3" presStyleCnt="0"/>
      <dgm:spPr/>
    </dgm:pt>
    <dgm:pt modelId="{3D999ABC-8006-48E1-968D-DA97679CC253}" type="pres">
      <dgm:prSet presAssocID="{5343FE2F-A247-4B05-9A51-A55865D543F5}" presName="composite3" presStyleCnt="0"/>
      <dgm:spPr/>
    </dgm:pt>
    <dgm:pt modelId="{7170F245-221E-4AF7-BFF0-DB7989605B3F}" type="pres">
      <dgm:prSet presAssocID="{5343FE2F-A247-4B05-9A51-A55865D543F5}" presName="background3" presStyleLbl="node3" presStyleIdx="1" presStyleCnt="2"/>
      <dgm:spPr/>
    </dgm:pt>
    <dgm:pt modelId="{5481278F-562A-4C40-9D58-A2F61F883986}" type="pres">
      <dgm:prSet presAssocID="{5343FE2F-A247-4B05-9A51-A55865D543F5}" presName="text3" presStyleLbl="fgAcc3" presStyleIdx="1" presStyleCnt="2" custScaleX="363133" custScaleY="549633" custLinFactNeighborX="87646" custLinFactNeighborY="-57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326A5B-2BFD-413A-9DC8-64C264BA0FB3}" type="pres">
      <dgm:prSet presAssocID="{5343FE2F-A247-4B05-9A51-A55865D543F5}" presName="hierChild4" presStyleCnt="0"/>
      <dgm:spPr/>
    </dgm:pt>
    <dgm:pt modelId="{F5FA2930-FE42-468A-9467-EEC922541BD6}" type="pres">
      <dgm:prSet presAssocID="{FF63BE34-F47F-437D-8784-FF5061BDECE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6E296A4-7585-40D0-A5D5-BE7AB3731337}" type="pres">
      <dgm:prSet presAssocID="{33EDE61F-8044-47F9-9FB8-3065E3408E88}" presName="hierRoot2" presStyleCnt="0"/>
      <dgm:spPr/>
    </dgm:pt>
    <dgm:pt modelId="{A6A5EAD8-E187-41BC-B3BE-BA19FFE4D6D7}" type="pres">
      <dgm:prSet presAssocID="{33EDE61F-8044-47F9-9FB8-3065E3408E88}" presName="composite2" presStyleCnt="0"/>
      <dgm:spPr/>
    </dgm:pt>
    <dgm:pt modelId="{45690CE1-6366-446F-9ADF-164DBF4E866E}" type="pres">
      <dgm:prSet presAssocID="{33EDE61F-8044-47F9-9FB8-3065E3408E88}" presName="background2" presStyleLbl="node2" presStyleIdx="1" presStyleCnt="3"/>
      <dgm:spPr/>
    </dgm:pt>
    <dgm:pt modelId="{E8F11ABD-8427-4244-A01B-50260CA7842A}" type="pres">
      <dgm:prSet presAssocID="{33EDE61F-8044-47F9-9FB8-3065E3408E88}" presName="text2" presStyleLbl="fgAcc2" presStyleIdx="1" presStyleCnt="3" custScaleX="460382" custScaleY="482196" custLinFactX="128062" custLinFactY="-35530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CA3318-B7FF-4D54-86B3-94C98054E349}" type="pres">
      <dgm:prSet presAssocID="{33EDE61F-8044-47F9-9FB8-3065E3408E88}" presName="hierChild3" presStyleCnt="0"/>
      <dgm:spPr/>
    </dgm:pt>
    <dgm:pt modelId="{33B66C32-41CC-4C80-A9FB-946EFC71BAB9}" type="pres">
      <dgm:prSet presAssocID="{3D390F0D-6D33-44B1-9BE4-499FD23ED21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292B71F-A2DF-458D-871F-92BF4245E929}" type="pres">
      <dgm:prSet presAssocID="{7CD971C0-3DBA-49EC-A657-8A5C70DDACE8}" presName="hierRoot2" presStyleCnt="0"/>
      <dgm:spPr/>
    </dgm:pt>
    <dgm:pt modelId="{5C1E9771-7515-4B4D-96DB-0B8245389241}" type="pres">
      <dgm:prSet presAssocID="{7CD971C0-3DBA-49EC-A657-8A5C70DDACE8}" presName="composite2" presStyleCnt="0"/>
      <dgm:spPr/>
    </dgm:pt>
    <dgm:pt modelId="{A1276A46-0E3E-4206-B1CA-D4DA0C182E9A}" type="pres">
      <dgm:prSet presAssocID="{7CD971C0-3DBA-49EC-A657-8A5C70DDACE8}" presName="background2" presStyleLbl="node2" presStyleIdx="2" presStyleCnt="3"/>
      <dgm:spPr/>
    </dgm:pt>
    <dgm:pt modelId="{D43A9F56-330C-4A9D-BE24-E7FF3E8589EC}" type="pres">
      <dgm:prSet presAssocID="{7CD971C0-3DBA-49EC-A657-8A5C70DDACE8}" presName="text2" presStyleLbl="fgAcc2" presStyleIdx="2" presStyleCnt="3" custScaleX="524592" custScaleY="467486" custLinFactX="200000" custLinFactY="-36096" custLinFactNeighborX="21377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40DC45-4B3A-4BAB-9624-D44E62BE6CA7}" type="pres">
      <dgm:prSet presAssocID="{7CD971C0-3DBA-49EC-A657-8A5C70DDACE8}" presName="hierChild3" presStyleCnt="0"/>
      <dgm:spPr/>
    </dgm:pt>
    <dgm:pt modelId="{83323CDF-511A-4E6C-A030-882BC37AC97D}" type="pres">
      <dgm:prSet presAssocID="{D04ED6C1-B1C6-41B4-9280-6D297253ED0A}" presName="hierRoot1" presStyleCnt="0"/>
      <dgm:spPr/>
    </dgm:pt>
    <dgm:pt modelId="{14504C84-BB85-41C0-9D5F-FB3F25AC3330}" type="pres">
      <dgm:prSet presAssocID="{D04ED6C1-B1C6-41B4-9280-6D297253ED0A}" presName="composite" presStyleCnt="0"/>
      <dgm:spPr/>
    </dgm:pt>
    <dgm:pt modelId="{A607EEFF-27D9-4810-ABD2-5464D626E94B}" type="pres">
      <dgm:prSet presAssocID="{D04ED6C1-B1C6-41B4-9280-6D297253ED0A}" presName="background" presStyleLbl="node0" presStyleIdx="1" presStyleCnt="3"/>
      <dgm:spPr/>
    </dgm:pt>
    <dgm:pt modelId="{58BFC89D-7841-4636-A3BA-09847077AC1C}" type="pres">
      <dgm:prSet presAssocID="{D04ED6C1-B1C6-41B4-9280-6D297253ED0A}" presName="text" presStyleLbl="fgAcc0" presStyleIdx="1" presStyleCnt="3" custScaleX="551121" custScaleY="672885" custLinFactX="-300000" custLinFactY="500000" custLinFactNeighborX="-385310" custLinFactNeighborY="5802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350CA6-D4A8-459C-87CD-F26973B827D9}" type="pres">
      <dgm:prSet presAssocID="{D04ED6C1-B1C6-41B4-9280-6D297253ED0A}" presName="hierChild2" presStyleCnt="0"/>
      <dgm:spPr/>
    </dgm:pt>
    <dgm:pt modelId="{F90F26F3-A736-4561-98E5-8CF8B6040F8C}" type="pres">
      <dgm:prSet presAssocID="{A101C496-A2C6-4F5F-AAFA-61460FCAE566}" presName="hierRoot1" presStyleCnt="0"/>
      <dgm:spPr/>
    </dgm:pt>
    <dgm:pt modelId="{737AD04C-BEE8-425A-95E6-7E07C5FF04D9}" type="pres">
      <dgm:prSet presAssocID="{A101C496-A2C6-4F5F-AAFA-61460FCAE566}" presName="composite" presStyleCnt="0"/>
      <dgm:spPr/>
    </dgm:pt>
    <dgm:pt modelId="{AE80AC19-F691-41B6-95D9-AB0F4D7988AF}" type="pres">
      <dgm:prSet presAssocID="{A101C496-A2C6-4F5F-AAFA-61460FCAE566}" presName="background" presStyleLbl="node0" presStyleIdx="2" presStyleCnt="3"/>
      <dgm:spPr/>
    </dgm:pt>
    <dgm:pt modelId="{CAFBAC01-9D9B-4A8E-8655-DF7386BBFF73}" type="pres">
      <dgm:prSet presAssocID="{A101C496-A2C6-4F5F-AAFA-61460FCAE566}" presName="text" presStyleLbl="fgAcc0" presStyleIdx="2" presStyleCnt="3" custScaleX="515906" custScaleY="653794" custLinFactX="-300000" custLinFactY="500000" custLinFactNeighborX="-342182" custLinFactNeighborY="5802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401006-47AB-410D-AC0A-9963D47EF3C4}" type="pres">
      <dgm:prSet presAssocID="{A101C496-A2C6-4F5F-AAFA-61460FCAE566}" presName="hierChild2" presStyleCnt="0"/>
      <dgm:spPr/>
    </dgm:pt>
  </dgm:ptLst>
  <dgm:cxnLst>
    <dgm:cxn modelId="{C2DFD084-4D6A-4909-990E-D8D13F357112}" srcId="{894A5980-FE00-45BF-9D69-17A1C4BE292F}" destId="{5343FE2F-A247-4B05-9A51-A55865D543F5}" srcOrd="1" destOrd="0" parTransId="{28390175-4CE6-4D4C-A6A8-E4475FB2C444}" sibTransId="{9A11FB76-D24C-48B6-8F10-0A858373AE40}"/>
    <dgm:cxn modelId="{386D0BC0-0B2E-45AF-8420-77560C04C949}" type="presOf" srcId="{573AD24C-311D-41DE-AEF4-D65946A5F6B3}" destId="{E7824EC1-428F-4443-B7BB-F418FB2E227E}" srcOrd="0" destOrd="0" presId="urn:microsoft.com/office/officeart/2005/8/layout/hierarchy1"/>
    <dgm:cxn modelId="{5BFE3E02-5949-4567-AB7B-90DCA15319F1}" type="presOf" srcId="{D04ED6C1-B1C6-41B4-9280-6D297253ED0A}" destId="{58BFC89D-7841-4636-A3BA-09847077AC1C}" srcOrd="0" destOrd="0" presId="urn:microsoft.com/office/officeart/2005/8/layout/hierarchy1"/>
    <dgm:cxn modelId="{C7F15A64-8E49-4798-9C0D-629DB35D8897}" type="presOf" srcId="{33EDE61F-8044-47F9-9FB8-3065E3408E88}" destId="{E8F11ABD-8427-4244-A01B-50260CA7842A}" srcOrd="0" destOrd="0" presId="urn:microsoft.com/office/officeart/2005/8/layout/hierarchy1"/>
    <dgm:cxn modelId="{A6D87D02-C862-429A-9430-1FC0164EA316}" type="presOf" srcId="{D5F73A6F-F7C6-4FA5-9B65-EB6A4318CBC4}" destId="{05BA90D8-F84F-4942-8FD2-A51E1FDC1362}" srcOrd="0" destOrd="0" presId="urn:microsoft.com/office/officeart/2005/8/layout/hierarchy1"/>
    <dgm:cxn modelId="{522654EF-AFC7-41B0-9D57-A8D89A8939E7}" srcId="{D5F73A6F-F7C6-4FA5-9B65-EB6A4318CBC4}" destId="{D04ED6C1-B1C6-41B4-9280-6D297253ED0A}" srcOrd="1" destOrd="0" parTransId="{05BE7E16-96ED-4313-9C09-EF100BD533D0}" sibTransId="{8BEC6109-1C91-4E30-BC8F-D00E4D672210}"/>
    <dgm:cxn modelId="{E539C9AF-5C92-447A-B2E0-576895091DA6}" type="presOf" srcId="{7CD971C0-3DBA-49EC-A657-8A5C70DDACE8}" destId="{D43A9F56-330C-4A9D-BE24-E7FF3E8589EC}" srcOrd="0" destOrd="0" presId="urn:microsoft.com/office/officeart/2005/8/layout/hierarchy1"/>
    <dgm:cxn modelId="{48F87C41-33B4-4351-8D57-5B06057ADE90}" type="presOf" srcId="{D75F7C01-F67C-447F-A82A-ADB345CFE935}" destId="{09FDE5CB-DC95-46BD-9061-48801E627EF6}" srcOrd="0" destOrd="0" presId="urn:microsoft.com/office/officeart/2005/8/layout/hierarchy1"/>
    <dgm:cxn modelId="{5346F221-59E5-4E55-9F49-9D7D272A879B}" type="presOf" srcId="{894A5980-FE00-45BF-9D69-17A1C4BE292F}" destId="{24E8AC70-07C1-43CB-9B0B-1E509E82C7EB}" srcOrd="0" destOrd="0" presId="urn:microsoft.com/office/officeart/2005/8/layout/hierarchy1"/>
    <dgm:cxn modelId="{C00996F5-7FCD-49F2-990D-8811C411DA40}" srcId="{D5F73A6F-F7C6-4FA5-9B65-EB6A4318CBC4}" destId="{A101C496-A2C6-4F5F-AAFA-61460FCAE566}" srcOrd="2" destOrd="0" parTransId="{EEF6851C-69F7-4449-B51B-B4328817ADE6}" sibTransId="{753700F7-B751-4C59-8EC2-CDA5777D7C21}"/>
    <dgm:cxn modelId="{50C9A512-CF76-4AE8-844E-5B870B21CF7B}" srcId="{573AD24C-311D-41DE-AEF4-D65946A5F6B3}" destId="{33EDE61F-8044-47F9-9FB8-3065E3408E88}" srcOrd="1" destOrd="0" parTransId="{FF63BE34-F47F-437D-8784-FF5061BDECEE}" sibTransId="{6C3ACBA6-9333-4F25-AB37-4A35E02464E1}"/>
    <dgm:cxn modelId="{22404C43-7949-4033-8D28-9200F5321DB2}" type="presOf" srcId="{FF63BE34-F47F-437D-8784-FF5061BDECEE}" destId="{F5FA2930-FE42-468A-9467-EEC922541BD6}" srcOrd="0" destOrd="0" presId="urn:microsoft.com/office/officeart/2005/8/layout/hierarchy1"/>
    <dgm:cxn modelId="{B8840FD6-7345-42B3-A0E5-82C1A71F2B3D}" srcId="{D5F73A6F-F7C6-4FA5-9B65-EB6A4318CBC4}" destId="{573AD24C-311D-41DE-AEF4-D65946A5F6B3}" srcOrd="0" destOrd="0" parTransId="{AD0A51E7-7450-4EE6-A70C-29BCF78E4047}" sibTransId="{E47BF82E-60D0-4CA9-AFE6-228A9E340634}"/>
    <dgm:cxn modelId="{15E72660-CD48-4250-B294-75D156D69C1E}" srcId="{573AD24C-311D-41DE-AEF4-D65946A5F6B3}" destId="{894A5980-FE00-45BF-9D69-17A1C4BE292F}" srcOrd="0" destOrd="0" parTransId="{62EB1E14-9B35-4D47-B090-F647EBE60993}" sibTransId="{0DD1BE1E-E2C1-4F86-B3FE-9CE34FA9237C}"/>
    <dgm:cxn modelId="{1367EF05-C567-457B-AF95-8EEC435F9E34}" type="presOf" srcId="{A101C496-A2C6-4F5F-AAFA-61460FCAE566}" destId="{CAFBAC01-9D9B-4A8E-8655-DF7386BBFF73}" srcOrd="0" destOrd="0" presId="urn:microsoft.com/office/officeart/2005/8/layout/hierarchy1"/>
    <dgm:cxn modelId="{2352A5BB-0CD7-4E87-B1EB-A0AA767B2508}" type="presOf" srcId="{3D390F0D-6D33-44B1-9BE4-499FD23ED21A}" destId="{33B66C32-41CC-4C80-A9FB-946EFC71BAB9}" srcOrd="0" destOrd="0" presId="urn:microsoft.com/office/officeart/2005/8/layout/hierarchy1"/>
    <dgm:cxn modelId="{8175DFF8-4210-4343-A819-BEBE1D458D00}" type="presOf" srcId="{ACCA234E-2859-49B1-81AF-8D5687BC6868}" destId="{331A613A-F887-4F84-ABB1-7F918B3C0557}" srcOrd="0" destOrd="0" presId="urn:microsoft.com/office/officeart/2005/8/layout/hierarchy1"/>
    <dgm:cxn modelId="{8068A5C3-1923-4180-8213-3827E1F601D4}" srcId="{573AD24C-311D-41DE-AEF4-D65946A5F6B3}" destId="{7CD971C0-3DBA-49EC-A657-8A5C70DDACE8}" srcOrd="2" destOrd="0" parTransId="{3D390F0D-6D33-44B1-9BE4-499FD23ED21A}" sibTransId="{8AADE939-3279-4A85-8D3F-55B2464EBDC0}"/>
    <dgm:cxn modelId="{1B77AB4C-CB71-4899-A305-A3F12961A93B}" type="presOf" srcId="{5343FE2F-A247-4B05-9A51-A55865D543F5}" destId="{5481278F-562A-4C40-9D58-A2F61F883986}" srcOrd="0" destOrd="0" presId="urn:microsoft.com/office/officeart/2005/8/layout/hierarchy1"/>
    <dgm:cxn modelId="{2592565C-4D86-4C80-93CF-6DB45A291973}" type="presOf" srcId="{28390175-4CE6-4D4C-A6A8-E4475FB2C444}" destId="{DA4A9958-600D-454E-8978-50F4F3A7F267}" srcOrd="0" destOrd="0" presId="urn:microsoft.com/office/officeart/2005/8/layout/hierarchy1"/>
    <dgm:cxn modelId="{603B6783-0C1C-446B-8BE8-FB9C3051C6F4}" srcId="{894A5980-FE00-45BF-9D69-17A1C4BE292F}" destId="{D75F7C01-F67C-447F-A82A-ADB345CFE935}" srcOrd="0" destOrd="0" parTransId="{ACCA234E-2859-49B1-81AF-8D5687BC6868}" sibTransId="{AF50402D-1738-4865-816F-E5A2360082D3}"/>
    <dgm:cxn modelId="{0D0A403C-7319-4635-88A0-38618C97DDA4}" type="presOf" srcId="{62EB1E14-9B35-4D47-B090-F647EBE60993}" destId="{A67BEDB7-94CB-47F8-951D-477E12EEF719}" srcOrd="0" destOrd="0" presId="urn:microsoft.com/office/officeart/2005/8/layout/hierarchy1"/>
    <dgm:cxn modelId="{DB4B6100-39E0-4D8B-9839-51C76173147A}" type="presParOf" srcId="{05BA90D8-F84F-4942-8FD2-A51E1FDC1362}" destId="{2FBE14AE-9B8E-4DBD-B17D-7576D39F345D}" srcOrd="0" destOrd="0" presId="urn:microsoft.com/office/officeart/2005/8/layout/hierarchy1"/>
    <dgm:cxn modelId="{E80B9584-7356-4094-A6FD-7A733ED8CA7F}" type="presParOf" srcId="{2FBE14AE-9B8E-4DBD-B17D-7576D39F345D}" destId="{32B88FC6-1886-4700-916F-9B6A7F5B3BBE}" srcOrd="0" destOrd="0" presId="urn:microsoft.com/office/officeart/2005/8/layout/hierarchy1"/>
    <dgm:cxn modelId="{BB55CA05-5551-4377-AB22-6B66427A077E}" type="presParOf" srcId="{32B88FC6-1886-4700-916F-9B6A7F5B3BBE}" destId="{0F0DFD84-DD50-4017-A9C1-97CC4C343E88}" srcOrd="0" destOrd="0" presId="urn:microsoft.com/office/officeart/2005/8/layout/hierarchy1"/>
    <dgm:cxn modelId="{1950F865-327F-49D5-998E-DA52DCE1E8AF}" type="presParOf" srcId="{32B88FC6-1886-4700-916F-9B6A7F5B3BBE}" destId="{E7824EC1-428F-4443-B7BB-F418FB2E227E}" srcOrd="1" destOrd="0" presId="urn:microsoft.com/office/officeart/2005/8/layout/hierarchy1"/>
    <dgm:cxn modelId="{67BED0A3-D903-4B8B-AD6B-495F12E32588}" type="presParOf" srcId="{2FBE14AE-9B8E-4DBD-B17D-7576D39F345D}" destId="{2EC00CD5-88AB-4808-932B-F16EF044806D}" srcOrd="1" destOrd="0" presId="urn:microsoft.com/office/officeart/2005/8/layout/hierarchy1"/>
    <dgm:cxn modelId="{14E9C4BD-AB2A-413A-B904-86E7A96B5EAB}" type="presParOf" srcId="{2EC00CD5-88AB-4808-932B-F16EF044806D}" destId="{A67BEDB7-94CB-47F8-951D-477E12EEF719}" srcOrd="0" destOrd="0" presId="urn:microsoft.com/office/officeart/2005/8/layout/hierarchy1"/>
    <dgm:cxn modelId="{D4F42F86-8E75-44AC-8020-BA93DD97551B}" type="presParOf" srcId="{2EC00CD5-88AB-4808-932B-F16EF044806D}" destId="{16A596F0-E99F-49C7-A84A-5DBE5833FF52}" srcOrd="1" destOrd="0" presId="urn:microsoft.com/office/officeart/2005/8/layout/hierarchy1"/>
    <dgm:cxn modelId="{8DE1E2FE-3C60-404D-A895-E1B4AF4FB426}" type="presParOf" srcId="{16A596F0-E99F-49C7-A84A-5DBE5833FF52}" destId="{4C8792D9-4A3F-4215-83FE-A5C1E8A8B37A}" srcOrd="0" destOrd="0" presId="urn:microsoft.com/office/officeart/2005/8/layout/hierarchy1"/>
    <dgm:cxn modelId="{676172AD-F4E7-491D-9968-508D9F312DC6}" type="presParOf" srcId="{4C8792D9-4A3F-4215-83FE-A5C1E8A8B37A}" destId="{CF544943-B5A0-4852-9B12-71A8210579DF}" srcOrd="0" destOrd="0" presId="urn:microsoft.com/office/officeart/2005/8/layout/hierarchy1"/>
    <dgm:cxn modelId="{89C730A5-84BA-4145-AF73-9731FCB64E69}" type="presParOf" srcId="{4C8792D9-4A3F-4215-83FE-A5C1E8A8B37A}" destId="{24E8AC70-07C1-43CB-9B0B-1E509E82C7EB}" srcOrd="1" destOrd="0" presId="urn:microsoft.com/office/officeart/2005/8/layout/hierarchy1"/>
    <dgm:cxn modelId="{F407C789-E0DF-4247-ABCA-460778781245}" type="presParOf" srcId="{16A596F0-E99F-49C7-A84A-5DBE5833FF52}" destId="{8E7080AD-CC52-4B24-8A8B-87958D85156C}" srcOrd="1" destOrd="0" presId="urn:microsoft.com/office/officeart/2005/8/layout/hierarchy1"/>
    <dgm:cxn modelId="{B444DB01-9E17-4BFB-AF42-CF650E10E8A9}" type="presParOf" srcId="{8E7080AD-CC52-4B24-8A8B-87958D85156C}" destId="{331A613A-F887-4F84-ABB1-7F918B3C0557}" srcOrd="0" destOrd="0" presId="urn:microsoft.com/office/officeart/2005/8/layout/hierarchy1"/>
    <dgm:cxn modelId="{B5F36014-5BE3-4710-B40C-62F4BC17F75A}" type="presParOf" srcId="{8E7080AD-CC52-4B24-8A8B-87958D85156C}" destId="{95F8D066-D4C8-4391-B7DD-A7847C0AEE19}" srcOrd="1" destOrd="0" presId="urn:microsoft.com/office/officeart/2005/8/layout/hierarchy1"/>
    <dgm:cxn modelId="{81AAE974-CDEE-42E8-85C3-9ED6342CC05A}" type="presParOf" srcId="{95F8D066-D4C8-4391-B7DD-A7847C0AEE19}" destId="{62E8DE86-DCCF-4503-8CF2-E799873B40CA}" srcOrd="0" destOrd="0" presId="urn:microsoft.com/office/officeart/2005/8/layout/hierarchy1"/>
    <dgm:cxn modelId="{09B3EE4A-11D6-4925-8D25-AEDFD7EA5E80}" type="presParOf" srcId="{62E8DE86-DCCF-4503-8CF2-E799873B40CA}" destId="{4A401A71-DC93-4F69-ACDA-86133CD35E3F}" srcOrd="0" destOrd="0" presId="urn:microsoft.com/office/officeart/2005/8/layout/hierarchy1"/>
    <dgm:cxn modelId="{C9603C98-AF42-4041-B205-76CDF57311C8}" type="presParOf" srcId="{62E8DE86-DCCF-4503-8CF2-E799873B40CA}" destId="{09FDE5CB-DC95-46BD-9061-48801E627EF6}" srcOrd="1" destOrd="0" presId="urn:microsoft.com/office/officeart/2005/8/layout/hierarchy1"/>
    <dgm:cxn modelId="{B632B279-498D-47D2-973B-2593CB1D84F8}" type="presParOf" srcId="{95F8D066-D4C8-4391-B7DD-A7847C0AEE19}" destId="{A2923EB2-0ABC-4E20-BBF0-F8293322E346}" srcOrd="1" destOrd="0" presId="urn:microsoft.com/office/officeart/2005/8/layout/hierarchy1"/>
    <dgm:cxn modelId="{A3443D84-E4E5-465D-8434-6D078AC22E7E}" type="presParOf" srcId="{8E7080AD-CC52-4B24-8A8B-87958D85156C}" destId="{DA4A9958-600D-454E-8978-50F4F3A7F267}" srcOrd="2" destOrd="0" presId="urn:microsoft.com/office/officeart/2005/8/layout/hierarchy1"/>
    <dgm:cxn modelId="{4D0B8FFE-72D5-4A20-981D-A622E4D69DEB}" type="presParOf" srcId="{8E7080AD-CC52-4B24-8A8B-87958D85156C}" destId="{1489F7B9-8427-4DF8-BD7D-4DB408645E26}" srcOrd="3" destOrd="0" presId="urn:microsoft.com/office/officeart/2005/8/layout/hierarchy1"/>
    <dgm:cxn modelId="{EBD88C2C-2CFF-4345-B3B6-8DC68A84663B}" type="presParOf" srcId="{1489F7B9-8427-4DF8-BD7D-4DB408645E26}" destId="{3D999ABC-8006-48E1-968D-DA97679CC253}" srcOrd="0" destOrd="0" presId="urn:microsoft.com/office/officeart/2005/8/layout/hierarchy1"/>
    <dgm:cxn modelId="{9411748C-A00A-4834-9852-0051EBCA57C3}" type="presParOf" srcId="{3D999ABC-8006-48E1-968D-DA97679CC253}" destId="{7170F245-221E-4AF7-BFF0-DB7989605B3F}" srcOrd="0" destOrd="0" presId="urn:microsoft.com/office/officeart/2005/8/layout/hierarchy1"/>
    <dgm:cxn modelId="{0EECED69-A84C-44B9-B873-F6FF8CA89D99}" type="presParOf" srcId="{3D999ABC-8006-48E1-968D-DA97679CC253}" destId="{5481278F-562A-4C40-9D58-A2F61F883986}" srcOrd="1" destOrd="0" presId="urn:microsoft.com/office/officeart/2005/8/layout/hierarchy1"/>
    <dgm:cxn modelId="{A3ABD624-A836-4D2A-81F4-DF4FF56B8038}" type="presParOf" srcId="{1489F7B9-8427-4DF8-BD7D-4DB408645E26}" destId="{3F326A5B-2BFD-413A-9DC8-64C264BA0FB3}" srcOrd="1" destOrd="0" presId="urn:microsoft.com/office/officeart/2005/8/layout/hierarchy1"/>
    <dgm:cxn modelId="{B10C1EBF-3F22-4B3B-841B-4B97CADA0645}" type="presParOf" srcId="{2EC00CD5-88AB-4808-932B-F16EF044806D}" destId="{F5FA2930-FE42-468A-9467-EEC922541BD6}" srcOrd="2" destOrd="0" presId="urn:microsoft.com/office/officeart/2005/8/layout/hierarchy1"/>
    <dgm:cxn modelId="{E9EACAC8-6055-4A01-A6DF-57EEEE3290A5}" type="presParOf" srcId="{2EC00CD5-88AB-4808-932B-F16EF044806D}" destId="{B6E296A4-7585-40D0-A5D5-BE7AB3731337}" srcOrd="3" destOrd="0" presId="urn:microsoft.com/office/officeart/2005/8/layout/hierarchy1"/>
    <dgm:cxn modelId="{F0FF7897-E184-4985-B7BA-45B27F892BF9}" type="presParOf" srcId="{B6E296A4-7585-40D0-A5D5-BE7AB3731337}" destId="{A6A5EAD8-E187-41BC-B3BE-BA19FFE4D6D7}" srcOrd="0" destOrd="0" presId="urn:microsoft.com/office/officeart/2005/8/layout/hierarchy1"/>
    <dgm:cxn modelId="{2A1ED1C7-ABCA-41EA-91A8-D4C1F413BE9D}" type="presParOf" srcId="{A6A5EAD8-E187-41BC-B3BE-BA19FFE4D6D7}" destId="{45690CE1-6366-446F-9ADF-164DBF4E866E}" srcOrd="0" destOrd="0" presId="urn:microsoft.com/office/officeart/2005/8/layout/hierarchy1"/>
    <dgm:cxn modelId="{1EE43778-141E-4EA0-83F0-B72F404F2852}" type="presParOf" srcId="{A6A5EAD8-E187-41BC-B3BE-BA19FFE4D6D7}" destId="{E8F11ABD-8427-4244-A01B-50260CA7842A}" srcOrd="1" destOrd="0" presId="urn:microsoft.com/office/officeart/2005/8/layout/hierarchy1"/>
    <dgm:cxn modelId="{E0040752-853F-4583-BA6D-7030F2ACBE3A}" type="presParOf" srcId="{B6E296A4-7585-40D0-A5D5-BE7AB3731337}" destId="{45CA3318-B7FF-4D54-86B3-94C98054E349}" srcOrd="1" destOrd="0" presId="urn:microsoft.com/office/officeart/2005/8/layout/hierarchy1"/>
    <dgm:cxn modelId="{6B9853C7-45D1-43BE-A916-CBCEC129D0D8}" type="presParOf" srcId="{2EC00CD5-88AB-4808-932B-F16EF044806D}" destId="{33B66C32-41CC-4C80-A9FB-946EFC71BAB9}" srcOrd="4" destOrd="0" presId="urn:microsoft.com/office/officeart/2005/8/layout/hierarchy1"/>
    <dgm:cxn modelId="{24855B84-87F4-4150-B05F-A69B8FA2D582}" type="presParOf" srcId="{2EC00CD5-88AB-4808-932B-F16EF044806D}" destId="{E292B71F-A2DF-458D-871F-92BF4245E929}" srcOrd="5" destOrd="0" presId="urn:microsoft.com/office/officeart/2005/8/layout/hierarchy1"/>
    <dgm:cxn modelId="{5CE25940-0E7E-46ED-845C-91D9584F9F17}" type="presParOf" srcId="{E292B71F-A2DF-458D-871F-92BF4245E929}" destId="{5C1E9771-7515-4B4D-96DB-0B8245389241}" srcOrd="0" destOrd="0" presId="urn:microsoft.com/office/officeart/2005/8/layout/hierarchy1"/>
    <dgm:cxn modelId="{5816559A-996C-4345-8666-412AC94F921D}" type="presParOf" srcId="{5C1E9771-7515-4B4D-96DB-0B8245389241}" destId="{A1276A46-0E3E-4206-B1CA-D4DA0C182E9A}" srcOrd="0" destOrd="0" presId="urn:microsoft.com/office/officeart/2005/8/layout/hierarchy1"/>
    <dgm:cxn modelId="{887FD7F2-1866-4D59-85E4-98D86AD4543D}" type="presParOf" srcId="{5C1E9771-7515-4B4D-96DB-0B8245389241}" destId="{D43A9F56-330C-4A9D-BE24-E7FF3E8589EC}" srcOrd="1" destOrd="0" presId="urn:microsoft.com/office/officeart/2005/8/layout/hierarchy1"/>
    <dgm:cxn modelId="{E3B1A289-B52C-43F2-94B9-5F32D832379D}" type="presParOf" srcId="{E292B71F-A2DF-458D-871F-92BF4245E929}" destId="{4040DC45-4B3A-4BAB-9624-D44E62BE6CA7}" srcOrd="1" destOrd="0" presId="urn:microsoft.com/office/officeart/2005/8/layout/hierarchy1"/>
    <dgm:cxn modelId="{775A1DA2-D7E7-44A2-A41C-CE062E95FBA1}" type="presParOf" srcId="{05BA90D8-F84F-4942-8FD2-A51E1FDC1362}" destId="{83323CDF-511A-4E6C-A030-882BC37AC97D}" srcOrd="1" destOrd="0" presId="urn:microsoft.com/office/officeart/2005/8/layout/hierarchy1"/>
    <dgm:cxn modelId="{33BE2829-3D6C-4C3A-A8E1-153F1728D132}" type="presParOf" srcId="{83323CDF-511A-4E6C-A030-882BC37AC97D}" destId="{14504C84-BB85-41C0-9D5F-FB3F25AC3330}" srcOrd="0" destOrd="0" presId="urn:microsoft.com/office/officeart/2005/8/layout/hierarchy1"/>
    <dgm:cxn modelId="{5BF2B523-E5D6-4042-99CC-357078B28B64}" type="presParOf" srcId="{14504C84-BB85-41C0-9D5F-FB3F25AC3330}" destId="{A607EEFF-27D9-4810-ABD2-5464D626E94B}" srcOrd="0" destOrd="0" presId="urn:microsoft.com/office/officeart/2005/8/layout/hierarchy1"/>
    <dgm:cxn modelId="{EF808960-E58F-49D7-AE7E-38AD7369D7B4}" type="presParOf" srcId="{14504C84-BB85-41C0-9D5F-FB3F25AC3330}" destId="{58BFC89D-7841-4636-A3BA-09847077AC1C}" srcOrd="1" destOrd="0" presId="urn:microsoft.com/office/officeart/2005/8/layout/hierarchy1"/>
    <dgm:cxn modelId="{926B804C-8735-4869-89EA-D7FD64320FC0}" type="presParOf" srcId="{83323CDF-511A-4E6C-A030-882BC37AC97D}" destId="{16350CA6-D4A8-459C-87CD-F26973B827D9}" srcOrd="1" destOrd="0" presId="urn:microsoft.com/office/officeart/2005/8/layout/hierarchy1"/>
    <dgm:cxn modelId="{39662DA0-1CC2-4DFC-8766-ADAD8BD555CA}" type="presParOf" srcId="{05BA90D8-F84F-4942-8FD2-A51E1FDC1362}" destId="{F90F26F3-A736-4561-98E5-8CF8B6040F8C}" srcOrd="2" destOrd="0" presId="urn:microsoft.com/office/officeart/2005/8/layout/hierarchy1"/>
    <dgm:cxn modelId="{2CDAEF53-64D9-4EEB-819D-011CC9EE7F4E}" type="presParOf" srcId="{F90F26F3-A736-4561-98E5-8CF8B6040F8C}" destId="{737AD04C-BEE8-425A-95E6-7E07C5FF04D9}" srcOrd="0" destOrd="0" presId="urn:microsoft.com/office/officeart/2005/8/layout/hierarchy1"/>
    <dgm:cxn modelId="{74904896-1B90-4FE4-A5B0-05A5F0CB3911}" type="presParOf" srcId="{737AD04C-BEE8-425A-95E6-7E07C5FF04D9}" destId="{AE80AC19-F691-41B6-95D9-AB0F4D7988AF}" srcOrd="0" destOrd="0" presId="urn:microsoft.com/office/officeart/2005/8/layout/hierarchy1"/>
    <dgm:cxn modelId="{592979C3-C176-417C-8597-27C410F00DF5}" type="presParOf" srcId="{737AD04C-BEE8-425A-95E6-7E07C5FF04D9}" destId="{CAFBAC01-9D9B-4A8E-8655-DF7386BBFF73}" srcOrd="1" destOrd="0" presId="urn:microsoft.com/office/officeart/2005/8/layout/hierarchy1"/>
    <dgm:cxn modelId="{9E0D831D-A9FC-4D67-BAEC-02E85FBF8474}" type="presParOf" srcId="{F90F26F3-A736-4561-98E5-8CF8B6040F8C}" destId="{8A401006-47AB-410D-AC0A-9963D47EF3C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66C32-41CC-4C80-A9FB-946EFC71BAB9}">
      <dsp:nvSpPr>
        <dsp:cNvPr id="0" name=""/>
        <dsp:cNvSpPr/>
      </dsp:nvSpPr>
      <dsp:spPr>
        <a:xfrm>
          <a:off x="3963344" y="1221615"/>
          <a:ext cx="1575206" cy="912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3776"/>
              </a:lnTo>
              <a:lnTo>
                <a:pt x="1575206" y="883776"/>
              </a:lnTo>
              <a:lnTo>
                <a:pt x="1575206" y="91276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A2930-FE42-468A-9467-EEC922541BD6}">
      <dsp:nvSpPr>
        <dsp:cNvPr id="0" name=""/>
        <dsp:cNvSpPr/>
      </dsp:nvSpPr>
      <dsp:spPr>
        <a:xfrm>
          <a:off x="3659680" y="1221615"/>
          <a:ext cx="303663" cy="913890"/>
        </a:xfrm>
        <a:custGeom>
          <a:avLst/>
          <a:gdLst/>
          <a:ahLst/>
          <a:cxnLst/>
          <a:rect l="0" t="0" r="0" b="0"/>
          <a:pathLst>
            <a:path>
              <a:moveTo>
                <a:pt x="303663" y="0"/>
              </a:moveTo>
              <a:lnTo>
                <a:pt x="303663" y="884901"/>
              </a:lnTo>
              <a:lnTo>
                <a:pt x="0" y="884901"/>
              </a:lnTo>
              <a:lnTo>
                <a:pt x="0" y="9138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A9958-600D-454E-8978-50F4F3A7F267}">
      <dsp:nvSpPr>
        <dsp:cNvPr id="0" name=""/>
        <dsp:cNvSpPr/>
      </dsp:nvSpPr>
      <dsp:spPr>
        <a:xfrm>
          <a:off x="1518377" y="3338702"/>
          <a:ext cx="459797" cy="193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25"/>
              </a:lnTo>
              <a:lnTo>
                <a:pt x="459797" y="164525"/>
              </a:lnTo>
              <a:lnTo>
                <a:pt x="459797" y="19351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A613A-F887-4F84-ABB1-7F918B3C0557}">
      <dsp:nvSpPr>
        <dsp:cNvPr id="0" name=""/>
        <dsp:cNvSpPr/>
      </dsp:nvSpPr>
      <dsp:spPr>
        <a:xfrm>
          <a:off x="535783" y="3338702"/>
          <a:ext cx="982594" cy="243388"/>
        </a:xfrm>
        <a:custGeom>
          <a:avLst/>
          <a:gdLst/>
          <a:ahLst/>
          <a:cxnLst/>
          <a:rect l="0" t="0" r="0" b="0"/>
          <a:pathLst>
            <a:path>
              <a:moveTo>
                <a:pt x="982594" y="0"/>
              </a:moveTo>
              <a:lnTo>
                <a:pt x="982594" y="214399"/>
              </a:lnTo>
              <a:lnTo>
                <a:pt x="0" y="214399"/>
              </a:lnTo>
              <a:lnTo>
                <a:pt x="0" y="24338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BEDB7-94CB-47F8-951D-477E12EEF719}">
      <dsp:nvSpPr>
        <dsp:cNvPr id="0" name=""/>
        <dsp:cNvSpPr/>
      </dsp:nvSpPr>
      <dsp:spPr>
        <a:xfrm>
          <a:off x="1518377" y="1221615"/>
          <a:ext cx="2444967" cy="966301"/>
        </a:xfrm>
        <a:custGeom>
          <a:avLst/>
          <a:gdLst/>
          <a:ahLst/>
          <a:cxnLst/>
          <a:rect l="0" t="0" r="0" b="0"/>
          <a:pathLst>
            <a:path>
              <a:moveTo>
                <a:pt x="2444967" y="0"/>
              </a:moveTo>
              <a:lnTo>
                <a:pt x="2444967" y="937312"/>
              </a:lnTo>
              <a:lnTo>
                <a:pt x="0" y="937312"/>
              </a:lnTo>
              <a:lnTo>
                <a:pt x="0" y="96630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DFD84-DD50-4017-A9C1-97CC4C343E88}">
      <dsp:nvSpPr>
        <dsp:cNvPr id="0" name=""/>
        <dsp:cNvSpPr/>
      </dsp:nvSpPr>
      <dsp:spPr>
        <a:xfrm>
          <a:off x="1799783" y="328689"/>
          <a:ext cx="4327122" cy="892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24EC1-428F-4443-B7BB-F418FB2E227E}">
      <dsp:nvSpPr>
        <dsp:cNvPr id="0" name=""/>
        <dsp:cNvSpPr/>
      </dsp:nvSpPr>
      <dsp:spPr>
        <a:xfrm>
          <a:off x="1834553" y="361721"/>
          <a:ext cx="4327122" cy="8929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Комплексная оценка образовательных достижений и индивидуально-личностного развития выпускников </a:t>
          </a:r>
          <a:endParaRPr lang="ru-RU" sz="1400" b="1" kern="1200" dirty="0"/>
        </a:p>
      </dsp:txBody>
      <dsp:txXfrm>
        <a:off x="1860706" y="387874"/>
        <a:ext cx="4274816" cy="840619"/>
      </dsp:txXfrm>
    </dsp:sp>
    <dsp:sp modelId="{CF544943-B5A0-4852-9B12-71A8210579DF}">
      <dsp:nvSpPr>
        <dsp:cNvPr id="0" name=""/>
        <dsp:cNvSpPr/>
      </dsp:nvSpPr>
      <dsp:spPr>
        <a:xfrm>
          <a:off x="812143" y="2187917"/>
          <a:ext cx="1412468" cy="11507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8AC70-07C1-43CB-9B0B-1E509E82C7EB}">
      <dsp:nvSpPr>
        <dsp:cNvPr id="0" name=""/>
        <dsp:cNvSpPr/>
      </dsp:nvSpPr>
      <dsp:spPr>
        <a:xfrm>
          <a:off x="846912" y="2220948"/>
          <a:ext cx="1412468" cy="1150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ПРЕДМЕТНЫЕ результаты</a:t>
          </a:r>
          <a:endParaRPr lang="ru-RU" sz="1400" b="1" kern="1200" dirty="0"/>
        </a:p>
      </dsp:txBody>
      <dsp:txXfrm>
        <a:off x="880617" y="2254653"/>
        <a:ext cx="1345058" cy="1083375"/>
      </dsp:txXfrm>
    </dsp:sp>
    <dsp:sp modelId="{4A401A71-DC93-4F69-ACDA-86133CD35E3F}">
      <dsp:nvSpPr>
        <dsp:cNvPr id="0" name=""/>
        <dsp:cNvSpPr/>
      </dsp:nvSpPr>
      <dsp:spPr>
        <a:xfrm>
          <a:off x="3631" y="3582091"/>
          <a:ext cx="1064303" cy="969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DE5CB-DC95-46BD-9061-48801E627EF6}">
      <dsp:nvSpPr>
        <dsp:cNvPr id="0" name=""/>
        <dsp:cNvSpPr/>
      </dsp:nvSpPr>
      <dsp:spPr>
        <a:xfrm>
          <a:off x="38401" y="3615122"/>
          <a:ext cx="1064303" cy="969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МАТЕМА-ТИКА</a:t>
          </a:r>
          <a:endParaRPr lang="ru-RU" sz="1400" b="1" kern="1200" dirty="0"/>
        </a:p>
      </dsp:txBody>
      <dsp:txXfrm>
        <a:off x="66796" y="3643517"/>
        <a:ext cx="1007513" cy="912680"/>
      </dsp:txXfrm>
    </dsp:sp>
    <dsp:sp modelId="{7170F245-221E-4AF7-BFF0-DB7989605B3F}">
      <dsp:nvSpPr>
        <dsp:cNvPr id="0" name=""/>
        <dsp:cNvSpPr/>
      </dsp:nvSpPr>
      <dsp:spPr>
        <a:xfrm>
          <a:off x="1410005" y="3532217"/>
          <a:ext cx="1136339" cy="109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1278F-562A-4C40-9D58-A2F61F883986}">
      <dsp:nvSpPr>
        <dsp:cNvPr id="0" name=""/>
        <dsp:cNvSpPr/>
      </dsp:nvSpPr>
      <dsp:spPr>
        <a:xfrm>
          <a:off x="1444774" y="3565248"/>
          <a:ext cx="1136339" cy="1092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Русский язык</a:t>
          </a:r>
          <a:endParaRPr lang="ru-RU" sz="1400" b="1" kern="1200" dirty="0"/>
        </a:p>
      </dsp:txBody>
      <dsp:txXfrm>
        <a:off x="1476762" y="3597236"/>
        <a:ext cx="1072363" cy="1028190"/>
      </dsp:txXfrm>
    </dsp:sp>
    <dsp:sp modelId="{45690CE1-6366-446F-9ADF-164DBF4E866E}">
      <dsp:nvSpPr>
        <dsp:cNvPr id="0" name=""/>
        <dsp:cNvSpPr/>
      </dsp:nvSpPr>
      <dsp:spPr>
        <a:xfrm>
          <a:off x="2939352" y="2135505"/>
          <a:ext cx="1440657" cy="958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11ABD-8427-4244-A01B-50260CA7842A}">
      <dsp:nvSpPr>
        <dsp:cNvPr id="0" name=""/>
        <dsp:cNvSpPr/>
      </dsp:nvSpPr>
      <dsp:spPr>
        <a:xfrm>
          <a:off x="2974121" y="2168537"/>
          <a:ext cx="1440657" cy="958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Метапредметные</a:t>
          </a:r>
          <a:r>
            <a:rPr lang="ru-RU" sz="1400" b="1" kern="1200" dirty="0" smtClean="0"/>
            <a:t> результаты</a:t>
          </a:r>
          <a:endParaRPr lang="ru-RU" sz="1400" b="1" kern="1200" dirty="0"/>
        </a:p>
      </dsp:txBody>
      <dsp:txXfrm>
        <a:off x="3002185" y="2196601"/>
        <a:ext cx="1384529" cy="902035"/>
      </dsp:txXfrm>
    </dsp:sp>
    <dsp:sp modelId="{A1276A46-0E3E-4206-B1CA-D4DA0C182E9A}">
      <dsp:nvSpPr>
        <dsp:cNvPr id="0" name=""/>
        <dsp:cNvSpPr/>
      </dsp:nvSpPr>
      <dsp:spPr>
        <a:xfrm>
          <a:off x="4717758" y="2134381"/>
          <a:ext cx="1641587" cy="928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A9F56-330C-4A9D-BE24-E7FF3E8589EC}">
      <dsp:nvSpPr>
        <dsp:cNvPr id="0" name=""/>
        <dsp:cNvSpPr/>
      </dsp:nvSpPr>
      <dsp:spPr>
        <a:xfrm>
          <a:off x="4752527" y="2167412"/>
          <a:ext cx="1641587" cy="928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Результаты индивидуально-личностного развития</a:t>
          </a:r>
          <a:endParaRPr lang="ru-RU" sz="1400" b="1" kern="1200" dirty="0"/>
        </a:p>
      </dsp:txBody>
      <dsp:txXfrm>
        <a:off x="4779735" y="2194620"/>
        <a:ext cx="1587171" cy="874517"/>
      </dsp:txXfrm>
    </dsp:sp>
    <dsp:sp modelId="{A607EEFF-27D9-4810-ABD2-5464D626E94B}">
      <dsp:nvSpPr>
        <dsp:cNvPr id="0" name=""/>
        <dsp:cNvSpPr/>
      </dsp:nvSpPr>
      <dsp:spPr>
        <a:xfrm>
          <a:off x="2989565" y="3567369"/>
          <a:ext cx="1724603" cy="133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FC89D-7841-4636-A3BA-09847077AC1C}">
      <dsp:nvSpPr>
        <dsp:cNvPr id="0" name=""/>
        <dsp:cNvSpPr/>
      </dsp:nvSpPr>
      <dsp:spPr>
        <a:xfrm>
          <a:off x="3024335" y="3600400"/>
          <a:ext cx="1724603" cy="133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1.Комплексная контрольная работа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2.Групповые проекты</a:t>
          </a:r>
          <a:endParaRPr lang="ru-RU" sz="1400" b="1" kern="1200" dirty="0"/>
        </a:p>
      </dsp:txBody>
      <dsp:txXfrm>
        <a:off x="3063497" y="3639562"/>
        <a:ext cx="1646279" cy="1258754"/>
      </dsp:txXfrm>
    </dsp:sp>
    <dsp:sp modelId="{AE80AC19-F691-41B6-95D9-AB0F4D7988AF}">
      <dsp:nvSpPr>
        <dsp:cNvPr id="0" name=""/>
        <dsp:cNvSpPr/>
      </dsp:nvSpPr>
      <dsp:spPr>
        <a:xfrm>
          <a:off x="4918667" y="3567369"/>
          <a:ext cx="1614406" cy="129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BAC01-9D9B-4A8E-8655-DF7386BBFF73}">
      <dsp:nvSpPr>
        <dsp:cNvPr id="0" name=""/>
        <dsp:cNvSpPr/>
      </dsp:nvSpPr>
      <dsp:spPr>
        <a:xfrm>
          <a:off x="4953437" y="3600400"/>
          <a:ext cx="1614406" cy="1299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Анкетирование родителей и обучающихся</a:t>
          </a:r>
          <a:endParaRPr lang="ru-RU" sz="1400" b="1" kern="1200" dirty="0"/>
        </a:p>
      </dsp:txBody>
      <dsp:txXfrm>
        <a:off x="4991488" y="3638451"/>
        <a:ext cx="1538304" cy="122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5A4D5-406C-4342-9C88-A1C467E6CCE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83D2-F796-4389-9D8B-FF3005D40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6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83D2-F796-4389-9D8B-FF3005D40F1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01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Света. Красным выделены хорошие показатели ,   а синим плохие. Сделай </a:t>
            </a:r>
            <a:r>
              <a:rPr lang="ru-RU" altLang="ru-RU" dirty="0" err="1" smtClean="0"/>
              <a:t>поярче</a:t>
            </a:r>
            <a:r>
              <a:rPr lang="ru-RU" altLang="ru-RU" dirty="0" smtClean="0"/>
              <a:t>.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560E0BB-814F-4265-B7FE-5D0E788F2658}" type="slidenum">
              <a:rPr lang="ru-RU" altLang="ru-RU" smtClean="0">
                <a:latin typeface="Arial" charset="0"/>
              </a:rPr>
              <a:pPr/>
              <a:t>16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309C7C-0E86-4931-9EB0-9972F7A9F83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84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12F894-4CBD-4887-9F11-D32ED46740AC}" type="slidenum">
              <a:rPr lang="ru-RU" smtClean="0"/>
              <a:pPr eaLnBrk="1" hangingPunct="1"/>
              <a:t>28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89883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187B3-181C-4305-82D1-06236E7D85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1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108719-1673-49DF-AA17-DA53270A3B61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6E6A4B-5921-46A0-9D3F-6190A5A394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388843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Комплексная оценка </a:t>
            </a:r>
            <a:r>
              <a:rPr lang="ru-RU" sz="4000" dirty="0"/>
              <a:t>образовательных достижений и индивидуально-личностного развития выпускников 4-х классов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149080"/>
            <a:ext cx="7772400" cy="1199704"/>
          </a:xfrm>
        </p:spPr>
        <p:txBody>
          <a:bodyPr/>
          <a:lstStyle/>
          <a:p>
            <a:r>
              <a:rPr lang="ru-RU" dirty="0" smtClean="0"/>
              <a:t>МОУ «</a:t>
            </a:r>
            <a:r>
              <a:rPr lang="ru-RU" dirty="0" err="1" smtClean="0"/>
              <a:t>Шухободская</a:t>
            </a:r>
            <a:r>
              <a:rPr lang="ru-RU" dirty="0" smtClean="0"/>
              <a:t> основная общеобразовательная школа»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3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В НИКО по математике приняли участие 1 ответственный организатор, 4 организатора в аудитории, 4 независимых наблюдателя, 1 технический специалист, 4 эксперта по предмету, 55 обучающихся 4-х классов (20291 человек по РФ).</a:t>
            </a:r>
          </a:p>
          <a:p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4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Диагностическая работа по математике состояла из двух частей, содержащих 13 заданий. Часть первая содержала 8 заданий, часть вторая – 5 заданий.</a:t>
            </a:r>
          </a:p>
          <a:p>
            <a:r>
              <a:rPr lang="ru-RU" dirty="0"/>
              <a:t>Задание считалось выполненным, если верный ответ или верное решение и ответ записаны в листе с заданиями в той форме, которая предусмотрена инструкцией по выполнению задания.</a:t>
            </a:r>
          </a:p>
          <a:p>
            <a:r>
              <a:rPr lang="ru-RU" dirty="0"/>
              <a:t>В диагностическую работу были включены задания на проверку математических умений и навыков, необходимых любому человеку в современном обществе, а также для дальнейшего обучения по программам основного общего образования.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/>
              </a:rPr>
              <a:t>Статистические данные об исследовании качества начального образования по математике в 4-х классах</a:t>
            </a:r>
            <a:br>
              <a:rPr lang="ru-RU" sz="2800" dirty="0">
                <a:solidFill>
                  <a:srgbClr val="FF0000"/>
                </a:solidFill>
                <a:effectLst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/>
              <a:t>В работе проверялись:</a:t>
            </a:r>
          </a:p>
          <a:p>
            <a:pPr algn="just"/>
            <a:r>
              <a:rPr lang="ru-RU" dirty="0"/>
              <a:t>- умение использовать начальные математические знания для описания и объяснения окружающих предметов, процессов, явлений, а также для оценки их количественных и пространственных отношений;</a:t>
            </a:r>
          </a:p>
          <a:p>
            <a:pPr algn="just"/>
            <a:r>
              <a:rPr lang="ru-RU" dirty="0"/>
              <a:t>- овладение основами логического и алгоритмического мышления, пространственного воображения и математической речи, измерения, пересчета, прикидки и оценки, наглядного представления данных и процессов;</a:t>
            </a:r>
          </a:p>
          <a:p>
            <a:pPr algn="just"/>
            <a:r>
              <a:rPr lang="ru-RU" dirty="0"/>
              <a:t>- приобретение начального опыта применения математических знаний для решения учебно-познавательных и учебно-практических задач;</a:t>
            </a:r>
          </a:p>
          <a:p>
            <a:pPr algn="just"/>
            <a:r>
              <a:rPr lang="ru-RU" dirty="0"/>
              <a:t>- умение выполнять арифметические действия с числами и числовыми выражениями; решать текстовые задачи; действовать в соответствии с алгоритмом и строить простейшие алгоритмы; исследовать, распознавать и изображать геометрические фигуры; работать с таблицами и диаграммами; представлять, анализировать и интерпретировать данные.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1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algn="just"/>
            <a:r>
              <a:rPr lang="ru-RU" sz="1600" dirty="0"/>
              <a:t>Все задания диагностической работы, кроме последнего, имели базовый уровень сложности. Задание 13 – повышенный уровень сложности.</a:t>
            </a:r>
          </a:p>
          <a:p>
            <a:pPr algn="just"/>
            <a:r>
              <a:rPr lang="ru-RU" sz="1600" dirty="0"/>
              <a:t>Максимальный балл за выполнение диагностической работы по математике составил 22 балла.</a:t>
            </a:r>
          </a:p>
          <a:p>
            <a:pPr algn="just"/>
            <a:r>
              <a:rPr lang="ru-RU" sz="1600" dirty="0"/>
              <a:t>Каждое правильно выполненное задание 1–5 оценивалось 1 баллом. Задание считалось выполненным верно, если ученик записал правильное число, правильное значение (в том числе с единицами измерения).</a:t>
            </a:r>
          </a:p>
          <a:p>
            <a:pPr algn="just"/>
            <a:r>
              <a:rPr lang="ru-RU" sz="1600" dirty="0"/>
              <a:t>Правильное выполнение каждого из заданий 6 и 7 оценивалось 2 баллами. Задание считалось выполненным верно, если ученик записал правильную последовательность цифр. Полный правильный ответ оценивался 2 баллами; если допущена одна ошибка, выставлялся 1 балл; если допущены две и более ошибки – 0 баллов.</a:t>
            </a:r>
          </a:p>
          <a:p>
            <a:pPr algn="just"/>
            <a:r>
              <a:rPr lang="ru-RU" sz="1600" dirty="0"/>
              <a:t>Правильное выполнение каждого из заданий 8 и 9 оценивалось 2 баллами. Задание считалось выполненным верно, если ученик правильно ответил на все вопросы. Полный правильный ответ оценивался 2 баллами; если допущена одна ошибка, выставлялся 1 балл; если допущены две и более ошибки – 0 баллов.</a:t>
            </a:r>
          </a:p>
          <a:p>
            <a:pPr algn="just"/>
            <a:r>
              <a:rPr lang="ru-RU" sz="1600" dirty="0"/>
              <a:t>В заданиях 11 и 13 должно быть дано верное решение, в котором проведены все необходимые преобразования и/или рассуждения, приводящие к ответу, получен верный ответ.</a:t>
            </a:r>
          </a:p>
          <a:p>
            <a:pPr algn="just"/>
            <a:r>
              <a:rPr lang="ru-RU" sz="1600" dirty="0"/>
              <a:t>В задании 12 должен был быть представлен верный рисунок.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936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2400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FF0000"/>
                </a:solidFill>
                <a:effectLst/>
              </a:rPr>
              <a:t>Обобщенный план варианта диагностической работы по МАТЕМАТИКЕ (базовый уровень)</a:t>
            </a:r>
            <a:br>
              <a:rPr lang="ru-RU" sz="1800" dirty="0">
                <a:solidFill>
                  <a:srgbClr val="FF0000"/>
                </a:solidFill>
                <a:effectLst/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059721"/>
              </p:ext>
            </p:extLst>
          </p:nvPr>
        </p:nvGraphicFramePr>
        <p:xfrm>
          <a:off x="251521" y="1268761"/>
          <a:ext cx="8712966" cy="51286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8829"/>
                <a:gridCol w="3807655"/>
                <a:gridCol w="2178241"/>
                <a:gridCol w="2178241"/>
              </a:tblGrid>
              <a:tr h="648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№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/>
                          <a:ea typeface="Arial"/>
                        </a:rPr>
                        <a:t>Проверяемые</a:t>
                      </a:r>
                      <a:r>
                        <a:rPr lang="ru-RU" sz="1400" kern="50" spc="-65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1400" kern="50" dirty="0">
                          <a:effectLst/>
                          <a:latin typeface="Times New Roman"/>
                          <a:ea typeface="Arial"/>
                        </a:rPr>
                        <a:t>требования (умения) в соответствии с</a:t>
                      </a:r>
                      <a:r>
                        <a:rPr lang="ru-RU" sz="1400" kern="50" spc="-85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1400" kern="50" dirty="0">
                          <a:effectLst/>
                          <a:latin typeface="Times New Roman"/>
                          <a:ea typeface="Arial"/>
                        </a:rPr>
                        <a:t>ФГОС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2540" algn="ctr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spc="-5">
                          <a:effectLst/>
                          <a:latin typeface="Times New Roman"/>
                          <a:ea typeface="Arial"/>
                        </a:rPr>
                        <a:t>Максималь</a:t>
                      </a: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ный</a:t>
                      </a:r>
                      <a:r>
                        <a:rPr lang="ru-RU" sz="1000" kern="50" spc="-15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балл  за</a:t>
                      </a:r>
                      <a:r>
                        <a:rPr lang="ru-RU" sz="1000" kern="50" spc="-25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выполнение</a:t>
                      </a:r>
                      <a:r>
                        <a:rPr lang="ru-RU" sz="1000" kern="50" spc="-45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задания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 marR="135890" indent="-3175" algn="ctr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Примерное время</a:t>
                      </a:r>
                      <a:r>
                        <a:rPr lang="ru-RU" sz="1000" kern="50" spc="-35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выполнения</a:t>
                      </a:r>
                      <a:r>
                        <a:rPr lang="ru-RU" sz="1000" kern="50" spc="-1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задания</a:t>
                      </a:r>
                      <a:r>
                        <a:rPr lang="ru-RU" sz="1000" kern="50" spc="-15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обучающимся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  <a:p>
                      <a:pPr marL="118745" marR="183515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(в</a:t>
                      </a:r>
                      <a:r>
                        <a:rPr lang="ru-RU" sz="1000" kern="50" spc="-45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1000" kern="50">
                          <a:effectLst/>
                          <a:latin typeface="Times New Roman"/>
                          <a:ea typeface="Arial"/>
                        </a:rPr>
                        <a:t>минутах)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17">
                <a:tc gridSpan="4">
                  <a:txBody>
                    <a:bodyPr/>
                    <a:lstStyle/>
                    <a:p>
                      <a:pPr marL="73660" marR="135890" indent="-3175" algn="ctr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Times New Roman"/>
                          <a:ea typeface="Arial"/>
                        </a:rPr>
                        <a:t>Часть 1</a:t>
                      </a:r>
                      <a:endParaRPr lang="ru-RU" sz="14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</a:rPr>
                        <a:t>Умение выполнять арифметические действия с числами и числовыми выражениями</a:t>
                      </a:r>
                      <a:endParaRPr lang="ru-RU" sz="14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</a:rPr>
                        <a:t>Умение выполнять арифметические действия с числами и числовыми выражениями</a:t>
                      </a:r>
                      <a:endParaRPr lang="ru-RU" sz="14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Умение применять математические знания для решения учебно-практических задач</a:t>
                      </a:r>
                      <a:endParaRPr lang="ru-RU" sz="14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</a:rPr>
                        <a:t>Умение выполнять арифметические действия с числами и числовыми выражениями</a:t>
                      </a:r>
                      <a:endParaRPr lang="ru-RU" sz="14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5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</a:rPr>
                        <a:t>Умение использовать начальные математические знания для описания окружающих предметов, а также для оценки их количественных и пространственных отношений</a:t>
                      </a:r>
                      <a:endParaRPr lang="ru-RU" sz="14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6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</a:rPr>
                        <a:t>Умение работать с таблицами и диаграммами, представлять, анализировать и интерпретировать данные</a:t>
                      </a:r>
                      <a:endParaRPr lang="ru-RU" sz="14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5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7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Овладение основами логического и алгоритмического мышления</a:t>
                      </a:r>
                      <a:endParaRPr lang="ru-RU" sz="14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5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8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Умение исследовать, распознавать и изображать геометрические фигуры</a:t>
                      </a:r>
                      <a:endParaRPr lang="ru-RU" sz="14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2</a:t>
                      </a:r>
                      <a:endParaRPr lang="ru-RU" sz="12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5</a:t>
                      </a:r>
                      <a:endParaRPr lang="ru-RU" sz="12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1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63144"/>
              </p:ext>
            </p:extLst>
          </p:nvPr>
        </p:nvGraphicFramePr>
        <p:xfrm>
          <a:off x="611559" y="548679"/>
          <a:ext cx="7776866" cy="57368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1"/>
                <a:gridCol w="3528391"/>
                <a:gridCol w="1944217"/>
                <a:gridCol w="1944217"/>
              </a:tblGrid>
              <a:tr h="34653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Часть 2</a:t>
                      </a:r>
                      <a:endParaRPr lang="ru-RU" sz="12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3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9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</a:rPr>
                        <a:t>Умение использовать начальные математические знания для описания окружающих предметов, а также для оценки их количественных и пространственных отношений</a:t>
                      </a:r>
                      <a:endParaRPr lang="ru-RU" sz="16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10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Умение работать с таблицами и диаграммами, представлять, анализировать и интерпретировать данные</a:t>
                      </a:r>
                      <a:endParaRPr lang="ru-RU" sz="16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6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11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</a:rPr>
                        <a:t>Умение применять математические знания для решения учебно-познавательных и учебно-практических задач, решать текстовые задачи</a:t>
                      </a:r>
                      <a:endParaRPr lang="ru-RU" sz="16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7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12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</a:rPr>
                        <a:t>Умение исследовать, распознавать и изображать геометрические фигуры</a:t>
                      </a:r>
                      <a:endParaRPr lang="ru-RU" sz="16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6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13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</a:rPr>
                        <a:t>Умение применять математические знания для решения учебно-познавательных и учебно-практических задач, решать текстовые задачи</a:t>
                      </a:r>
                      <a:endParaRPr lang="ru-RU" sz="16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8</a:t>
                      </a:r>
                      <a:endParaRPr lang="ru-RU" sz="1200" kern="5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69988" y="25257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7" descr="fonstola.ru-66494.jpg"/>
          <p:cNvPicPr>
            <a:picLocks noChangeAspect="1"/>
          </p:cNvPicPr>
          <p:nvPr/>
        </p:nvPicPr>
        <p:blipFill>
          <a:blip r:embed="rId3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900113" y="981075"/>
            <a:ext cx="1944687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4859338" y="1412875"/>
            <a:ext cx="288131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116013" y="3789363"/>
            <a:ext cx="2735262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5580063" y="4748213"/>
            <a:ext cx="19431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9223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5013325"/>
            <a:ext cx="142081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5888"/>
            <a:ext cx="7416800" cy="687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268288"/>
            <a:ext cx="7416800" cy="687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73139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  <p:bldP spid="4107" grpId="0" animBg="1"/>
      <p:bldP spid="41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lnSpc>
                <a:spcPct val="115000"/>
              </a:lnSpc>
              <a:defRPr/>
            </a:pP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Высокий уровень </a:t>
            </a:r>
          </a:p>
          <a:p>
            <a:pPr indent="-342900" algn="just">
              <a:spcBef>
                <a:spcPts val="0"/>
              </a:spcBef>
              <a:buFontTx/>
              <a:buAutoNum type="arabicPeriod"/>
              <a:defRPr/>
            </a:pPr>
            <a:r>
              <a:rPr lang="ru-RU" sz="16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умение чертить прямоугольник, с заданными сторонами; </a:t>
            </a:r>
          </a:p>
          <a:p>
            <a:pPr indent="-342900" algn="just">
              <a:spcBef>
                <a:spcPts val="0"/>
              </a:spcBef>
              <a:buFontTx/>
              <a:buAutoNum type="arabicPeriod"/>
              <a:defRPr/>
            </a:pPr>
            <a:r>
              <a:rPr lang="ru-RU" sz="16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выполнять построение отрезка, равного по длине стороне данного 	четырехугольника; </a:t>
            </a:r>
          </a:p>
          <a:p>
            <a:pPr indent="-342900" algn="just">
              <a:spcBef>
                <a:spcPts val="0"/>
              </a:spcBef>
              <a:buFontTx/>
              <a:buAutoNum type="arabicPeriod"/>
              <a:defRPr/>
            </a:pPr>
            <a:r>
              <a:rPr lang="ru-RU" sz="16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находить сходства и различия геометрических фигур (четырехугольника и 	пятиугольника) и записывать их;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6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  устанавливать соответствие между реальным предметом и названием его формы; </a:t>
            </a:r>
          </a:p>
          <a:p>
            <a:pPr indent="-342900" algn="just">
              <a:spcBef>
                <a:spcPts val="0"/>
              </a:spcBef>
              <a:buFontTx/>
              <a:buAutoNum type="arabicPeriod" startAt="5"/>
              <a:defRPr/>
            </a:pPr>
            <a:r>
              <a:rPr lang="ru-RU" sz="16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знать элементы куба и их число, указывать число ребер (граней) в практической         	ситуации.</a:t>
            </a:r>
            <a:r>
              <a:rPr lang="ru-RU" sz="14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    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5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Низкий уровень  </a:t>
            </a:r>
          </a:p>
          <a:p>
            <a:pPr indent="-342900" algn="just">
              <a:spcBef>
                <a:spcPts val="0"/>
              </a:spcBef>
              <a:defRPr/>
            </a:pPr>
            <a:r>
              <a:rPr lang="ru-RU" sz="16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  выбирать фигуры, обладающие заданными характеристиками;</a:t>
            </a:r>
          </a:p>
          <a:p>
            <a:pPr indent="-342900" algn="just">
              <a:spcBef>
                <a:spcPts val="0"/>
              </a:spcBef>
              <a:buFontTx/>
              <a:buAutoNum type="arabicPeriod" startAt="2"/>
              <a:defRPr/>
            </a:pPr>
            <a:r>
              <a:rPr lang="ru-RU" sz="16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находить периметр части фигур, используя формулу периметра прямоугольника   	и площадь    прямоугольника,  получившегося из 2 одинаковых квадратов;  </a:t>
            </a:r>
          </a:p>
          <a:p>
            <a:pPr indent="-342900" algn="just">
              <a:spcBef>
                <a:spcPts val="0"/>
              </a:spcBef>
              <a:defRPr/>
            </a:pPr>
            <a:r>
              <a:rPr lang="ru-RU" sz="16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  применять представление о площади для решения текстовой задачи; </a:t>
            </a:r>
          </a:p>
          <a:p>
            <a:pPr indent="-342900" algn="just">
              <a:spcBef>
                <a:spcPts val="0"/>
              </a:spcBef>
              <a:defRPr/>
            </a:pPr>
            <a:r>
              <a:rPr lang="ru-RU" sz="1600" b="1" kern="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применять представления о пространственных геометрических фигурах для 	решения практической задачи.</a:t>
            </a:r>
          </a:p>
          <a:p>
            <a:pPr algn="just">
              <a:lnSpc>
                <a:spcPct val="115000"/>
              </a:lnSpc>
              <a:defRPr/>
            </a:pPr>
            <a:endParaRPr lang="ru-RU" sz="1400" b="1" i="1" kern="5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defRPr/>
            </a:pPr>
            <a:endParaRPr lang="ru-RU" sz="2400" b="1" i="1" kern="50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5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«Пространственные отношения. Геометрические фигуры»: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8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algn="just">
              <a:lnSpc>
                <a:spcPct val="115000"/>
              </a:lnSpc>
              <a:buNone/>
              <a:defRPr/>
            </a:pPr>
            <a:r>
              <a:rPr lang="ru-RU" altLang="ru-RU" sz="2400" b="1" dirty="0" smtClean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Высокий </a:t>
            </a: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уровень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altLang="ru-RU" sz="1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ru-RU" altLang="ru-RU" sz="20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 умение читать готовую диаграмму;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altLang="ru-RU" sz="20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 использовать информацию, представленную на ней, для ответа на вопрос;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altLang="ru-RU" sz="20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  записывать объяснение полученного ответа; 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altLang="ru-RU" sz="20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4. устанавливать верность (неверность) утверждений относительно заданного набора геометрических фигур.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altLang="ru-RU" sz="20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</a:p>
          <a:p>
            <a:pPr marL="457200" lvl="1" algn="just">
              <a:lnSpc>
                <a:spcPct val="115000"/>
              </a:lnSpc>
              <a:buNone/>
              <a:defRPr/>
            </a:pP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Допускали ошибки</a:t>
            </a:r>
          </a:p>
          <a:p>
            <a:pPr indent="-457200" algn="just">
              <a:spcBef>
                <a:spcPts val="0"/>
              </a:spcBef>
              <a:buFontTx/>
              <a:buAutoNum type="arabicPeriod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умение понимать устройство таблицы; </a:t>
            </a:r>
          </a:p>
          <a:p>
            <a:pPr indent="-457200" algn="just">
              <a:spcBef>
                <a:spcPts val="0"/>
              </a:spcBef>
              <a:buFontTx/>
              <a:buAutoNum type="arabicPeriod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читать её и находить информацию, нужную для ответа на поставленный вопрос.</a:t>
            </a:r>
            <a:endParaRPr lang="ru-RU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altLang="ru-RU" sz="1600" dirty="0">
              <a:solidFill>
                <a:srgbClr val="FF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Работа с информацией </a:t>
            </a:r>
            <a:br>
              <a:rPr lang="ru-RU" altLang="ru-RU" sz="4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3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15000"/>
              </a:lnSpc>
              <a:defRPr/>
            </a:pPr>
            <a:r>
              <a:rPr lang="ru-RU" altLang="ru-RU" sz="2400" b="1" dirty="0" smtClean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Высокий </a:t>
            </a: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уровень</a:t>
            </a:r>
          </a:p>
          <a:p>
            <a:pPr algn="just">
              <a:spcBef>
                <a:spcPts val="0"/>
              </a:spcBef>
              <a:defRPr/>
            </a:pPr>
            <a:r>
              <a:rPr lang="ru-RU" altLang="ru-RU" sz="1800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   умение знать позиционную запись числа; </a:t>
            </a:r>
          </a:p>
          <a:p>
            <a:pPr algn="just">
              <a:spcBef>
                <a:spcPts val="0"/>
              </a:spcBef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2.   находить число, удовлетворяющее заданным условиям; </a:t>
            </a:r>
          </a:p>
          <a:p>
            <a:pPr algn="just">
              <a:spcBef>
                <a:spcPts val="0"/>
              </a:spcBef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3. записывать все двузначные (трехзначные) числа, обладающие заданными свойствами.</a:t>
            </a:r>
          </a:p>
          <a:p>
            <a:pPr algn="just">
              <a:spcBef>
                <a:spcPts val="0"/>
              </a:spcBef>
              <a:defRPr/>
            </a:pPr>
            <a:endParaRPr lang="ru-RU" altLang="ru-RU" sz="1800" dirty="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lvl="1" algn="just">
              <a:lnSpc>
                <a:spcPct val="115000"/>
              </a:lnSpc>
              <a:defRPr/>
            </a:pP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Низкий уровень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1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.  переходить от одних единиц измерения (времени) к другим;</a:t>
            </a:r>
            <a:endParaRPr lang="ru-RU" sz="1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2. установить правило, по которому можно из каждого числа первой строки     (столбца) получить соответствующее ему число второй строки (столбца);</a:t>
            </a:r>
            <a:endParaRPr lang="ru-RU" sz="1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3. сравнивать значения величин, с учетом представленной ситуации, (выбирают величины с недопустимыми значениями), объяснять свой выбор.</a:t>
            </a:r>
            <a:endParaRPr lang="ru-RU" sz="1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400" i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Числа и величины</a:t>
            </a:r>
            <a:r>
              <a:rPr lang="ru-RU" altLang="ru-RU" sz="4000" i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lang="ru-RU" altLang="ru-RU" sz="4000" i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9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Национальные исследования качества начального образования (далее – НИКО) проводятся Федеральной службой по надзору в сфере образования в целях осуществления мониторинга результатов перехода на ФГОС и направлены на выявление общего уровня подготовки школьников, а также системных тенденций, связанных с реализацией перехода на ФГОС. Кроме того, в рамках исследований предусмотрен сбор научных данных в целях совершенствования содержания образовательных программ начального общего образования, методов и средств обучения в начальной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2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525963"/>
          </a:xfrm>
        </p:spPr>
        <p:txBody>
          <a:bodyPr>
            <a:normAutofit/>
          </a:bodyPr>
          <a:lstStyle/>
          <a:p>
            <a:pPr indent="449580">
              <a:lnSpc>
                <a:spcPct val="150000"/>
              </a:lnSpc>
              <a:defRPr/>
            </a:pPr>
            <a:r>
              <a:rPr lang="ru-RU" altLang="ru-RU" sz="2400" b="1" dirty="0" smtClean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Высокий </a:t>
            </a: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уровень</a:t>
            </a:r>
          </a:p>
          <a:p>
            <a:pPr indent="-342900" algn="just">
              <a:spcBef>
                <a:spcPts val="0"/>
              </a:spcBef>
              <a:buFontTx/>
              <a:buAutoNum type="arabicPeriod"/>
              <a:defRPr/>
            </a:pPr>
            <a:r>
              <a:rPr lang="ru-RU" sz="1800" b="1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применять алгоритм арифметического действия для решения практической задачи;</a:t>
            </a:r>
          </a:p>
          <a:p>
            <a:pPr indent="-342900" algn="just">
              <a:spcBef>
                <a:spcPts val="0"/>
              </a:spcBef>
              <a:buFontTx/>
              <a:buAutoNum type="arabicPeriod" startAt="2"/>
              <a:defRPr/>
            </a:pPr>
            <a:r>
              <a:rPr lang="ru-RU" sz="1800" b="1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определение порядка действий в числовом выражении; </a:t>
            </a:r>
          </a:p>
          <a:p>
            <a:pPr indent="-342900" algn="just">
              <a:spcBef>
                <a:spcPts val="0"/>
              </a:spcBef>
              <a:buFontTx/>
              <a:buAutoNum type="arabicPeriod" startAt="2"/>
              <a:defRPr/>
            </a:pPr>
            <a:r>
              <a:rPr lang="ru-RU" sz="1800" b="1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умение понимать терминологию деления; </a:t>
            </a:r>
          </a:p>
          <a:p>
            <a:pPr indent="-342900" algn="just">
              <a:spcBef>
                <a:spcPts val="0"/>
              </a:spcBef>
              <a:buFontTx/>
              <a:buAutoNum type="arabicPeriod" startAt="2"/>
              <a:defRPr/>
            </a:pPr>
            <a:r>
              <a:rPr lang="ru-RU" sz="1800" b="1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записывать частное чисел с заданным результатом (в том числе с нулем и числом 1),</a:t>
            </a:r>
            <a:r>
              <a:rPr lang="ru-RU" sz="1800" b="1" i="1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выполнять деление;</a:t>
            </a:r>
          </a:p>
          <a:p>
            <a:pPr indent="-342900" algn="just">
              <a:spcBef>
                <a:spcPts val="0"/>
              </a:spcBef>
              <a:buFontTx/>
              <a:buAutoNum type="arabicPeriod" startAt="2"/>
              <a:defRPr/>
            </a:pPr>
            <a:r>
              <a:rPr lang="ru-RU" sz="1800" b="1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проверять ответ на соответствие предложенной практической ситуации.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algn="just">
              <a:spcBef>
                <a:spcPts val="0"/>
              </a:spcBef>
              <a:buFontTx/>
              <a:buAutoNum type="arabicPeriod" startAt="2"/>
              <a:defRPr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ru-RU" alt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Низкий  уровень</a:t>
            </a:r>
          </a:p>
          <a:p>
            <a:pPr marL="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понимать математическую терминологию;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2.   записывать числовые выражения по его текстовому описанию;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3. находить неизвестный компонент арифметического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действия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449580" algn="ctr">
              <a:lnSpc>
                <a:spcPct val="150000"/>
              </a:lnSpc>
              <a:spcBef>
                <a:spcPts val="400"/>
              </a:spcBef>
              <a:defRPr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SimSun"/>
                <a:cs typeface="Calibri"/>
              </a:rPr>
              <a:t>Арифметические действия</a:t>
            </a:r>
            <a:b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SimSun"/>
                <a:cs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5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ru-RU" altLang="ru-RU" sz="3200" b="1" dirty="0">
              <a:latin typeface="Times New Roman" pitchFamily="18" charset="0"/>
              <a:ea typeface="SimSun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ru-RU" altLang="ru-RU" sz="36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Высокий уровень</a:t>
            </a:r>
          </a:p>
          <a:p>
            <a:pPr>
              <a:spcBef>
                <a:spcPct val="0"/>
              </a:spcBef>
            </a:pPr>
            <a:r>
              <a:rPr lang="ru-RU" altLang="ru-RU" sz="2800" dirty="0">
                <a:latin typeface="Times New Roman" pitchFamily="18" charset="0"/>
                <a:ea typeface="SimSun" pitchFamily="2" charset="-122"/>
              </a:rPr>
              <a:t>  </a:t>
            </a:r>
            <a:r>
              <a:rPr lang="ru-RU" altLang="ru-RU" sz="2800" b="1" dirty="0">
                <a:latin typeface="Times New Roman" pitchFamily="18" charset="0"/>
                <a:ea typeface="SimSun" pitchFamily="2" charset="-122"/>
              </a:rPr>
              <a:t>1.    планировать ход решения задачи; </a:t>
            </a:r>
          </a:p>
          <a:p>
            <a:pPr>
              <a:spcBef>
                <a:spcPct val="0"/>
              </a:spcBef>
            </a:pPr>
            <a:r>
              <a:rPr lang="ru-RU" altLang="ru-RU" sz="2800" b="1" dirty="0">
                <a:latin typeface="Times New Roman" pitchFamily="18" charset="0"/>
                <a:ea typeface="SimSun" pitchFamily="2" charset="-122"/>
              </a:rPr>
              <a:t>  2.    понимать зависимость между величинами в представленной ситуации для разрешения 	практической ситуации;</a:t>
            </a:r>
          </a:p>
          <a:p>
            <a:pPr>
              <a:spcBef>
                <a:spcPct val="0"/>
              </a:spcBef>
            </a:pPr>
            <a:r>
              <a:rPr lang="ru-RU" altLang="ru-RU" sz="2800" b="1" dirty="0">
                <a:latin typeface="Times New Roman" pitchFamily="18" charset="0"/>
                <a:ea typeface="SimSun" pitchFamily="2" charset="-122"/>
              </a:rPr>
              <a:t>   3.    выбирать верное решение.</a:t>
            </a:r>
          </a:p>
          <a:p>
            <a:pPr algn="just">
              <a:lnSpc>
                <a:spcPct val="150000"/>
              </a:lnSpc>
            </a:pPr>
            <a:r>
              <a:rPr lang="ru-RU" altLang="ru-RU" sz="36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Низкий уровень</a:t>
            </a:r>
          </a:p>
          <a:p>
            <a:pPr>
              <a:spcBef>
                <a:spcPct val="0"/>
              </a:spcBef>
            </a:pPr>
            <a:endParaRPr lang="ru-RU" altLang="ru-RU" sz="2000" dirty="0">
              <a:latin typeface="Times New Roman" pitchFamily="18" charset="0"/>
              <a:ea typeface="SimSun" pitchFamily="2" charset="-122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sz="32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решать арифметическим способом текстовую практическую задачу в 2 действия;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 записывать решение и объяснение,   оценить реальность полученного  ответа;</a:t>
            </a:r>
            <a:endParaRPr lang="ru-RU" altLang="ru-RU" sz="2800" b="1" dirty="0">
              <a:latin typeface="Times New Roman" pitchFamily="18" charset="0"/>
              <a:ea typeface="SimSun" pitchFamily="2" charset="-122"/>
            </a:endParaRPr>
          </a:p>
          <a:p>
            <a:pPr>
              <a:spcBef>
                <a:spcPct val="0"/>
              </a:spcBef>
            </a:pP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3.     решать задачи 2 способами; </a:t>
            </a:r>
            <a:endParaRPr lang="ru-RU" altLang="ru-RU" sz="2800" b="1" dirty="0">
              <a:latin typeface="Times New Roman" pitchFamily="18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AutoNum type="arabicPeriod" startAt="4"/>
            </a:pP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анализировать задачу, содержащую нахождение доли величины;</a:t>
            </a:r>
          </a:p>
          <a:p>
            <a:pPr>
              <a:spcBef>
                <a:spcPct val="0"/>
              </a:spcBef>
              <a:buFontTx/>
              <a:buAutoNum type="arabicPeriod" startAt="4"/>
            </a:pP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 понимать смысл доли величины, сравнивать доли одной величины</a:t>
            </a: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. </a:t>
            </a:r>
            <a:endParaRPr lang="ru-RU" altLang="ru-RU" sz="2800" dirty="0">
              <a:latin typeface="Times New Roman" pitchFamily="18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400" dirty="0">
                <a:latin typeface="Times New Roman" pitchFamily="18" charset="0"/>
                <a:ea typeface="SimSun" pitchFamily="2" charset="-122"/>
              </a:rPr>
              <a:t>Работа с текстовыми задачами</a:t>
            </a:r>
            <a:r>
              <a:rPr lang="ru-RU" altLang="ru-RU" sz="3600" dirty="0">
                <a:latin typeface="Times New Roman" pitchFamily="18" charset="0"/>
                <a:ea typeface="SimSun" pitchFamily="2" charset="-122"/>
              </a:rPr>
              <a:t/>
            </a:r>
            <a:br>
              <a:rPr lang="ru-RU" altLang="ru-RU" sz="3600" dirty="0">
                <a:latin typeface="Times New Roman" pitchFamily="18" charset="0"/>
                <a:ea typeface="SimSun" pitchFamily="2" charset="-122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9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0265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1.Арифметические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действия»: раскрывать конкретный смысл действий, применять действия при решении практических задач, учить детей самостоятельной работе по алгоритму, выполнения арифметических действий, самостоятельному составлению алгоритмов, коррекции ошибок.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2«Текстовые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задачи» учителю следует использовать общий приём в обучении решению текстовых задач (без разделения задач по типам и видам): осуществлять анализ на основе моделирования практической ситуации, представленной в условии задачи, планировать ход решения задачи, записывать решение и ответ, проверка ответа на достоверность, проверять правильность хода решения задачи;  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3«Пространственные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отношения. Геометрические фигуры» работать  над развитием пространственного мышления учащихся, организацией     поисковой   деятельности при решении геометрических задач, формировать конструкторско-геометрические умения и навыки через практическую деятельность с плоскими и пространственными геометрическими фигурами через урочную и внеурочную деятельность. 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4«Работа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информацией» учить учащихся чтению, анализу, извлечению информации из готовых   таблиц, диаграмм, а также обучать составлению и представлению информации из самостоятельно созданных таблиц, диаграмм.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5«Числа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величины» особое внимание уделять  формированию познавательной деятельности учащихся через систему заданий для решения учебно-познавательных и практических задач.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Рекомендации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700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algn="just"/>
            <a:r>
              <a:rPr lang="ru-RU" sz="1200" dirty="0"/>
              <a:t>Диагностическая работа по русскому языку состояла из двух частей, содержащих 15 заданий. Часть первая содержала 6 заданий, из них 1 с кратким и 5 с развернутым ответом. Часть вторая – 2 задания с кратким ответом в виде одной цифры, соответствующей номеру верного ответа, 3 задания с кратким ответом в виде слова, сочетания слов и 4 задания с развернутым ответом.</a:t>
            </a:r>
          </a:p>
          <a:p>
            <a:pPr algn="just"/>
            <a:r>
              <a:rPr lang="ru-RU" sz="1200" dirty="0"/>
              <a:t>Задания части 1 работы направлены прежде всего на выявление уровня владения обучающимися базовыми предметными коммуникативными и правописными умениями, а также логическими, </a:t>
            </a:r>
            <a:r>
              <a:rPr lang="ru-RU" sz="1200" dirty="0" err="1"/>
              <a:t>общеучебными</a:t>
            </a:r>
            <a:r>
              <a:rPr lang="ru-RU" sz="1200" dirty="0"/>
              <a:t> и коммуникативными универсальными действиями.</a:t>
            </a:r>
          </a:p>
          <a:p>
            <a:pPr algn="just"/>
            <a:r>
              <a:rPr lang="ru-RU" sz="1200" dirty="0" err="1"/>
              <a:t>Бóльшая</a:t>
            </a:r>
            <a:r>
              <a:rPr lang="ru-RU" sz="1200" dirty="0"/>
              <a:t> часть заданий части 2 работы построена на анализе текста. Личностный результат определялся объемом словарного запаса и усвоенных грамматических средств для выражения собственных мыслей и оформления заданных высказываний.</a:t>
            </a:r>
          </a:p>
          <a:p>
            <a:pPr algn="just"/>
            <a:r>
              <a:rPr lang="ru-RU" sz="1200" dirty="0"/>
              <a:t>Все задания диагностической работы, кроме двух, имели базовый уровень сложности. Задания 5 и 15 – повышенный уровень сложности.</a:t>
            </a:r>
          </a:p>
          <a:p>
            <a:pPr algn="just"/>
            <a:r>
              <a:rPr lang="ru-RU" sz="1200" dirty="0"/>
              <a:t>Максимальный балл за выполнение диагностической работы по русскому языку составил 38 баллов.</a:t>
            </a:r>
          </a:p>
          <a:p>
            <a:pPr algn="just"/>
            <a:r>
              <a:rPr lang="ru-RU" sz="1200" dirty="0"/>
              <a:t>Каждое правильно выполненное задание 9–14 оценивалось 1 баллом. </a:t>
            </a:r>
          </a:p>
          <a:p>
            <a:pPr algn="just"/>
            <a:r>
              <a:rPr lang="ru-RU" sz="1200" dirty="0"/>
              <a:t>Правильное выполнение каждого из заданий 2, 4, 7 оценивалось 2 баллами. Полный правильный ответ оценивался 2 баллами; если допущена одна ошибка, выставлялся 1 балл; если допущены две и более ошибки или ответ отсутствует – 0 баллов. </a:t>
            </a:r>
          </a:p>
          <a:p>
            <a:pPr algn="just"/>
            <a:r>
              <a:rPr lang="ru-RU" sz="1200" dirty="0"/>
              <a:t>Выполнение заданий 5, 6, 8 и 15 оценивалось от 0 до 3 баллов. Полный правильный ответ оценивался 3 баллами; если допущена одна ошибка выставлялось 2 балла; если допущены две-три ошибки – 1 балл; если допущены четыре и более ошибки или ответ отсутствует – 0 баллов. </a:t>
            </a:r>
          </a:p>
          <a:p>
            <a:pPr algn="just"/>
            <a:r>
              <a:rPr lang="ru-RU" sz="1200" dirty="0"/>
              <a:t>Выполнение заданий 1, 3 оценивалось по критериям. </a:t>
            </a:r>
          </a:p>
          <a:p>
            <a:pPr algn="just"/>
            <a:r>
              <a:rPr lang="ru-RU" sz="1200" dirty="0"/>
              <a:t>На выполнение работы по русскому языку давалось 60 минут.</a:t>
            </a:r>
          </a:p>
          <a:p>
            <a:pPr algn="just"/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ctr"/>
            <a:r>
              <a:rPr lang="ru-RU" b="1" dirty="0"/>
              <a:t>Уровень</a:t>
            </a:r>
            <a:endParaRPr lang="ru-RU" dirty="0"/>
          </a:p>
          <a:p>
            <a:pPr fontAlgn="ctr"/>
            <a:r>
              <a:rPr lang="ru-RU" b="1" dirty="0"/>
              <a:t>Количество заданий базового уровня и количество баллов за задания повышенного уровня сложности, необходимых для достижения уровня</a:t>
            </a:r>
            <a:endParaRPr lang="ru-RU" dirty="0"/>
          </a:p>
          <a:p>
            <a:pPr fontAlgn="ctr"/>
            <a:r>
              <a:rPr lang="ru-RU" b="1" dirty="0"/>
              <a:t>Недостаточный</a:t>
            </a:r>
            <a:endParaRPr lang="ru-RU" dirty="0"/>
          </a:p>
          <a:p>
            <a:pPr fontAlgn="t"/>
            <a:r>
              <a:rPr lang="ru-RU" dirty="0"/>
              <a:t>0 – 4 базовых заданий</a:t>
            </a:r>
          </a:p>
          <a:p>
            <a:pPr fontAlgn="t"/>
            <a:r>
              <a:rPr lang="ru-RU" dirty="0"/>
              <a:t>и 0– 9 баллов за задания повышенного уровня</a:t>
            </a:r>
          </a:p>
          <a:p>
            <a:pPr fontAlgn="ctr"/>
            <a:r>
              <a:rPr lang="ru-RU" b="1" dirty="0"/>
              <a:t>Пониженный</a:t>
            </a:r>
            <a:endParaRPr lang="ru-RU" dirty="0"/>
          </a:p>
          <a:p>
            <a:pPr fontAlgn="t"/>
            <a:r>
              <a:rPr lang="ru-RU" dirty="0"/>
              <a:t>5 – 9 базовых заданий и 0 – 9 баллов за задания повышенного уровня</a:t>
            </a:r>
          </a:p>
          <a:p>
            <a:pPr fontAlgn="ctr"/>
            <a:r>
              <a:rPr lang="ru-RU" b="1" dirty="0"/>
              <a:t>Базовый</a:t>
            </a:r>
            <a:endParaRPr lang="ru-RU" dirty="0"/>
          </a:p>
          <a:p>
            <a:pPr fontAlgn="t"/>
            <a:r>
              <a:rPr lang="ru-RU" dirty="0"/>
              <a:t>10-16 базовых заданий  и 0-3 балла за задания повышенного уровня</a:t>
            </a:r>
          </a:p>
          <a:p>
            <a:pPr fontAlgn="ctr"/>
            <a:r>
              <a:rPr lang="ru-RU" b="1" dirty="0"/>
              <a:t>Повышенный</a:t>
            </a:r>
            <a:endParaRPr lang="ru-RU" dirty="0"/>
          </a:p>
          <a:p>
            <a:pPr fontAlgn="t"/>
            <a:r>
              <a:rPr lang="ru-RU" dirty="0"/>
              <a:t>10 – 13 базовых заданий  и 4- 9 баллов за задания повышенного уровня; </a:t>
            </a:r>
          </a:p>
          <a:p>
            <a:pPr fontAlgn="t"/>
            <a:r>
              <a:rPr lang="ru-RU" dirty="0"/>
              <a:t>14 – 16 базовых заданий  и 4-6 баллов за задания повышенного уровня</a:t>
            </a:r>
          </a:p>
          <a:p>
            <a:pPr fontAlgn="ctr"/>
            <a:r>
              <a:rPr lang="ru-RU" b="1" dirty="0"/>
              <a:t>Высокий</a:t>
            </a:r>
            <a:endParaRPr lang="ru-RU" dirty="0"/>
          </a:p>
          <a:p>
            <a:pPr fontAlgn="t"/>
            <a:r>
              <a:rPr lang="ru-RU" dirty="0"/>
              <a:t>14-16 базовых заданий  и 7-9 баллов за задания повышенного уровня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Критерии выделения уровней</a:t>
            </a:r>
            <a:br>
              <a:rPr lang="ru-RU" sz="2400" dirty="0"/>
            </a:br>
            <a:r>
              <a:rPr lang="ru-RU" sz="2400" dirty="0"/>
              <a:t>за выполнение итоговой работы по русскому языку</a:t>
            </a:r>
            <a:br>
              <a:rPr lang="ru-RU" sz="2400" dirty="0"/>
            </a:br>
            <a:r>
              <a:rPr lang="ru-RU" sz="2400" dirty="0"/>
              <a:t>для 4 класса  в 2014/2015 учебном году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78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0" y="52491"/>
            <a:ext cx="9158288" cy="122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65101"/>
            <a:ext cx="8496300" cy="95964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Распределение заданий по основным разделам </a:t>
            </a:r>
            <a:r>
              <a:rPr lang="ru-RU" sz="2000" b="1" dirty="0" smtClean="0"/>
              <a:t>курса</a:t>
            </a:r>
            <a:br>
              <a:rPr lang="ru-RU" sz="2000" b="1" dirty="0" smtClean="0"/>
            </a:br>
            <a:r>
              <a:rPr lang="ru-RU" sz="2000" b="1" dirty="0" smtClean="0"/>
              <a:t>«</a:t>
            </a:r>
            <a:r>
              <a:rPr lang="ru-RU" sz="2000" b="1" dirty="0"/>
              <a:t>Русский язык»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509184"/>
            <a:ext cx="8891588" cy="5088467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46908"/>
              </p:ext>
            </p:extLst>
          </p:nvPr>
        </p:nvGraphicFramePr>
        <p:xfrm>
          <a:off x="457200" y="1700807"/>
          <a:ext cx="8229599" cy="4672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9954"/>
                <a:gridCol w="2458417"/>
                <a:gridCol w="3331228"/>
              </a:tblGrid>
              <a:tr h="658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Разделы курса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Число заданий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Номера заданий в работе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</a:tr>
              <a:tr h="48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Фонетика и графика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(№№ 1-3)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</a:tr>
              <a:tr h="48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Состав слова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(№№ 4-6)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</a:tr>
              <a:tr h="48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Морфология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(№№ 7-12)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</a:tr>
              <a:tr h="48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Синтаксис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(№№ 13-14)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</a:tr>
              <a:tr h="48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Орфография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(№№ 15-16)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</a:tr>
              <a:tr h="48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Лексика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(№ 17)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</a:tr>
              <a:tr h="48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Развитие речи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(№№ 18-20)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</a:tr>
              <a:tr h="48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Итого: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01" marR="604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102733"/>
              </p:ext>
            </p:extLst>
          </p:nvPr>
        </p:nvGraphicFramePr>
        <p:xfrm>
          <a:off x="395288" y="980728"/>
          <a:ext cx="8353425" cy="3959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088"/>
                <a:gridCol w="1988884"/>
                <a:gridCol w="4133220"/>
                <a:gridCol w="1515233"/>
              </a:tblGrid>
              <a:tr h="1546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раздела (темы)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30" marR="606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Описание группы умений.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30" marR="606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Типология заданий (пример задания)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30" marR="606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 выполнения задания (%)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30" marR="60630" marT="0" marB="0"/>
                </a:tc>
              </a:tr>
              <a:tr h="27906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Сильные позиции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30" marR="606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62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№1. Фонетика и графика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30" marR="606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Умение находить последовательность букв в русском алфавите, пользоваться алфавитом для упорядочивания слов и поиска нужной информации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30" marR="606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Запиши слова в алфавитном порядке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30" marR="606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В-2     100%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В-4      94.4%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630" marR="606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2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280920" cy="519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9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403350" y="188913"/>
            <a:ext cx="7740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29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80EF62-0EF9-4552-A58F-7B58A8FB70AE}" type="slidenum">
              <a:rPr lang="ru-RU" smtClean="0"/>
              <a:pPr eaLnBrk="1" hangingPunct="1"/>
              <a:t>28</a:t>
            </a:fld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54868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290" indent="-28829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1.Прочитай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слова. </a:t>
            </a:r>
          </a:p>
          <a:p>
            <a:pPr marL="288290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гитара, наука, вьюга, мимоза, дождь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Запиши данные слова в алфавитном порядке.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90063"/>
            <a:ext cx="69127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290" indent="450215" algn="just"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8290" indent="450215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1.Определи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в каком порядке данные слова встретятся тебе в словаре. Покажи этот порядок цифрами от 2 до 6. Цифра 1 уже поставлена. </a:t>
            </a:r>
          </a:p>
          <a:p>
            <a:pPr marL="504190" indent="-215900" algn="just">
              <a:spcBef>
                <a:spcPts val="800"/>
              </a:spcBef>
              <a:spcAft>
                <a:spcPts val="0"/>
              </a:spcAft>
              <a:tabLst>
                <a:tab pos="504190" algn="l"/>
                <a:tab pos="1692275" algn="l"/>
                <a:tab pos="1908175" algn="l"/>
                <a:tab pos="3096260" algn="l"/>
                <a:tab pos="3312160" algn="l"/>
                <a:tab pos="4500880" algn="l"/>
                <a:tab pos="4716780" algn="l"/>
                <a:tab pos="59410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   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 ноябрь</a:t>
            </a:r>
          </a:p>
          <a:p>
            <a:pPr marL="504190" indent="-215900" algn="just">
              <a:spcBef>
                <a:spcPts val="800"/>
              </a:spcBef>
              <a:spcAft>
                <a:spcPts val="0"/>
              </a:spcAft>
              <a:tabLst>
                <a:tab pos="504190" algn="l"/>
                <a:tab pos="1692275" algn="l"/>
                <a:tab pos="1908175" algn="l"/>
                <a:tab pos="3096260" algn="l"/>
                <a:tab pos="3312160" algn="l"/>
                <a:tab pos="4500880" algn="l"/>
                <a:tab pos="4716780" algn="l"/>
                <a:tab pos="59410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кефир</a:t>
            </a:r>
          </a:p>
          <a:p>
            <a:pPr marL="504190" indent="-215900" algn="just">
              <a:spcBef>
                <a:spcPts val="800"/>
              </a:spcBef>
              <a:spcAft>
                <a:spcPts val="0"/>
              </a:spcAft>
              <a:tabLst>
                <a:tab pos="504190" algn="l"/>
                <a:tab pos="1692275" algn="l"/>
                <a:tab pos="1908175" algn="l"/>
                <a:tab pos="3096260" algn="l"/>
                <a:tab pos="3312160" algn="l"/>
                <a:tab pos="4500880" algn="l"/>
                <a:tab pos="4716780" algn="l"/>
                <a:tab pos="59410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танец</a:t>
            </a:r>
          </a:p>
          <a:p>
            <a:pPr marL="504190" indent="-215900" algn="just">
              <a:spcBef>
                <a:spcPts val="800"/>
              </a:spcBef>
              <a:spcAft>
                <a:spcPts val="0"/>
              </a:spcAft>
              <a:tabLst>
                <a:tab pos="504190" algn="l"/>
                <a:tab pos="1692275" algn="l"/>
                <a:tab pos="1908175" algn="l"/>
                <a:tab pos="3096260" algn="l"/>
                <a:tab pos="3312160" algn="l"/>
                <a:tab pos="4500880" algn="l"/>
                <a:tab pos="4716780" algn="l"/>
                <a:tab pos="59410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железо</a:t>
            </a:r>
          </a:p>
          <a:p>
            <a:pPr marL="504190" indent="-215900" algn="just">
              <a:spcBef>
                <a:spcPts val="800"/>
              </a:spcBef>
              <a:spcAft>
                <a:spcPts val="0"/>
              </a:spcAft>
              <a:tabLst>
                <a:tab pos="504190" algn="l"/>
                <a:tab pos="1692275" algn="l"/>
                <a:tab pos="1908175" algn="l"/>
                <a:tab pos="3096260" algn="l"/>
                <a:tab pos="3312160" algn="l"/>
                <a:tab pos="4500880" algn="l"/>
                <a:tab pos="4716780" algn="l"/>
                <a:tab pos="59410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сюрприз</a:t>
            </a:r>
          </a:p>
          <a:p>
            <a:pPr marL="504190" indent="-215900" algn="just">
              <a:spcBef>
                <a:spcPts val="800"/>
              </a:spcBef>
              <a:spcAft>
                <a:spcPts val="0"/>
              </a:spcAft>
              <a:tabLst>
                <a:tab pos="504190" algn="l"/>
                <a:tab pos="1692275" algn="l"/>
                <a:tab pos="1908175" algn="l"/>
                <a:tab pos="3096260" algn="l"/>
                <a:tab pos="3312160" algn="l"/>
                <a:tab pos="4500880" algn="l"/>
                <a:tab pos="4716780" algn="l"/>
                <a:tab pos="59410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миндаль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9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ru-RU" sz="3200" dirty="0" smtClean="0"/>
              <a:t>13.Прочитай </a:t>
            </a:r>
            <a:r>
              <a:rPr lang="ru-RU" sz="3200" dirty="0"/>
              <a:t>предложение.</a:t>
            </a:r>
            <a:endParaRPr lang="ru-RU" sz="3200" b="1" dirty="0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95288" y="1341438"/>
            <a:ext cx="8353425" cy="5040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Охотник настелил в сумку листьев и травы, посадил маленького </a:t>
            </a:r>
            <a:r>
              <a:rPr lang="ru-RU" dirty="0" smtClean="0"/>
              <a:t>зайчонка </a:t>
            </a:r>
            <a:r>
              <a:rPr lang="ru-RU" dirty="0"/>
              <a:t>и принёс </a:t>
            </a:r>
            <a:r>
              <a:rPr lang="ru-RU" dirty="0" smtClean="0"/>
              <a:t>домой.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Выпиши из </a:t>
            </a:r>
            <a:r>
              <a:rPr lang="ru-RU" dirty="0"/>
              <a:t>предложения три </a:t>
            </a:r>
            <a:r>
              <a:rPr lang="ru-RU" dirty="0" smtClean="0"/>
              <a:t>словосочетания.</a:t>
            </a:r>
          </a:p>
          <a:p>
            <a:pPr marL="0" indent="0">
              <a:buNone/>
            </a:pPr>
            <a:r>
              <a:rPr lang="ru-RU" dirty="0" smtClean="0"/>
              <a:t>1)</a:t>
            </a:r>
          </a:p>
          <a:p>
            <a:pPr marL="0" indent="0">
              <a:buNone/>
            </a:pPr>
            <a:r>
              <a:rPr lang="ru-RU" dirty="0" smtClean="0"/>
              <a:t>2)</a:t>
            </a:r>
          </a:p>
          <a:p>
            <a:pPr marL="0" indent="0">
              <a:buNone/>
            </a:pPr>
            <a:r>
              <a:rPr lang="ru-RU" dirty="0" smtClean="0"/>
              <a:t>3)</a:t>
            </a:r>
            <a:endParaRPr lang="ru-RU" dirty="0"/>
          </a:p>
          <a:p>
            <a:pPr marL="0" indent="0" algn="just">
              <a:buFont typeface="Arial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368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Результаты НИКО могут быть использованы образовательными организациями для совершенствования методики преподавания математики в начальной школе, муниципальными и региональными органами исполнительной власти, осуществляющими государственное управление в сфере образования, для анализа текущего состояния  муниципальных и региональных систем образования и формирования программ их развития.</a:t>
            </a:r>
          </a:p>
          <a:p>
            <a:pPr algn="just"/>
            <a:r>
              <a:rPr lang="ru-RU" sz="2000" b="1" dirty="0"/>
              <a:t>Не предусмотрено использование результатов НИКО для оценки деятельности образовательных организаций, учителей, муниципальных и региональных органов исполнительной власти, осуществляющих государственное управление в сфере образования.</a:t>
            </a:r>
          </a:p>
          <a:p>
            <a:pPr algn="just"/>
            <a:r>
              <a:rPr lang="ru-RU" sz="2000" dirty="0"/>
              <a:t>НИКО проводятся на репрезентативной выборке обучающихся 4-х классов общеобразовательных организаций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18654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ru-RU" sz="3200" dirty="0" smtClean="0"/>
              <a:t>2.Обведи </a:t>
            </a:r>
            <a:r>
              <a:rPr lang="ru-RU" sz="3200" dirty="0"/>
              <a:t>номер верного утверждения</a:t>
            </a:r>
            <a:br>
              <a:rPr lang="ru-RU" sz="3200" dirty="0"/>
            </a:br>
            <a:endParaRPr lang="ru-RU" sz="3200" b="1" dirty="0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95288" y="980728"/>
            <a:ext cx="8353425" cy="54010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1) В </a:t>
            </a:r>
            <a:r>
              <a:rPr lang="ru-RU" sz="2800" dirty="0"/>
              <a:t>слове </a:t>
            </a:r>
            <a:r>
              <a:rPr lang="ru-RU" sz="2800" b="1" dirty="0" smtClean="0"/>
              <a:t>чудо</a:t>
            </a:r>
            <a:r>
              <a:rPr lang="ru-RU" sz="2800" dirty="0" smtClean="0"/>
              <a:t> все </a:t>
            </a:r>
            <a:r>
              <a:rPr lang="ru-RU" sz="2800" dirty="0"/>
              <a:t>согласные звуки </a:t>
            </a:r>
            <a:r>
              <a:rPr lang="ru-RU" sz="2800" dirty="0" smtClean="0"/>
              <a:t>твёрдые.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2) В </a:t>
            </a:r>
            <a:r>
              <a:rPr lang="ru-RU" sz="2800" dirty="0"/>
              <a:t>слове </a:t>
            </a:r>
            <a:r>
              <a:rPr lang="ru-RU" sz="2800" b="1" dirty="0" smtClean="0"/>
              <a:t>метель</a:t>
            </a:r>
            <a:r>
              <a:rPr lang="ru-RU" sz="2800" b="1" dirty="0"/>
              <a:t> </a:t>
            </a:r>
            <a:r>
              <a:rPr lang="ru-RU" sz="2800" dirty="0" smtClean="0"/>
              <a:t>все </a:t>
            </a:r>
            <a:r>
              <a:rPr lang="ru-RU" sz="2800" dirty="0"/>
              <a:t>согласные </a:t>
            </a:r>
            <a:r>
              <a:rPr lang="ru-RU" sz="2800" dirty="0" smtClean="0"/>
              <a:t>звуки звонкие.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3) В </a:t>
            </a:r>
            <a:r>
              <a:rPr lang="ru-RU" sz="2800" dirty="0"/>
              <a:t>слове </a:t>
            </a:r>
            <a:r>
              <a:rPr lang="ru-RU" sz="2800" b="1" dirty="0" smtClean="0"/>
              <a:t>жираф</a:t>
            </a:r>
            <a:r>
              <a:rPr lang="ru-RU" sz="2800" dirty="0" smtClean="0"/>
              <a:t> все </a:t>
            </a:r>
            <a:r>
              <a:rPr lang="ru-RU" sz="2800" dirty="0"/>
              <a:t>согласные звуки </a:t>
            </a:r>
            <a:r>
              <a:rPr lang="ru-RU" sz="2800" dirty="0" smtClean="0"/>
              <a:t>твёрдые.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4) В </a:t>
            </a:r>
            <a:r>
              <a:rPr lang="ru-RU" sz="2800" dirty="0"/>
              <a:t>слове </a:t>
            </a:r>
            <a:r>
              <a:rPr lang="ru-RU" sz="2800" b="1" dirty="0" smtClean="0"/>
              <a:t>цилиндр</a:t>
            </a:r>
            <a:r>
              <a:rPr lang="ru-RU" sz="2800" b="1" dirty="0"/>
              <a:t> </a:t>
            </a:r>
            <a:r>
              <a:rPr lang="ru-RU" sz="2800" dirty="0" smtClean="0"/>
              <a:t>все </a:t>
            </a:r>
            <a:r>
              <a:rPr lang="ru-RU" sz="2800" dirty="0"/>
              <a:t>согласные </a:t>
            </a:r>
            <a:r>
              <a:rPr lang="ru-RU" sz="2800" dirty="0" smtClean="0"/>
              <a:t>звуки </a:t>
            </a:r>
            <a:r>
              <a:rPr lang="ru-RU" sz="2800" dirty="0"/>
              <a:t>звонкие.</a:t>
            </a:r>
          </a:p>
          <a:p>
            <a:pPr marL="0" indent="0" algn="just">
              <a:buFont typeface="Arial" charset="0"/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0930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7517"/>
            <a:ext cx="9158288" cy="86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107951" y="165101"/>
            <a:ext cx="8893175" cy="11049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Arial" panose="020B0604020202020204" pitchFamily="34" charset="0"/>
              </a:rPr>
              <a:t>17 Прочитай текст </a:t>
            </a:r>
            <a:br>
              <a:rPr lang="ru-RU" sz="3200" dirty="0">
                <a:latin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</a:rPr>
            </a:br>
            <a:endParaRPr lang="ru-RU" sz="32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980728"/>
            <a:ext cx="8352928" cy="392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востоку лежат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мшары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громадные мещерские болота. Это заросшие в течение тысячелетий озера. Когда стоишь среди такого болота, то ясно виден бывший высокий берег озера. Кое-где на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мшарах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видны песчаные бугры, поросшие сосняком, бывшие острова.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Из текста можно понять значение слова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мшары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Запиши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788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323528" y="512465"/>
            <a:ext cx="8353425" cy="5833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15.Прочитай слова</a:t>
            </a:r>
          </a:p>
          <a:p>
            <a:pPr marL="0" indent="0">
              <a:buNone/>
            </a:pPr>
            <a:r>
              <a:rPr lang="ru-RU" sz="2400" dirty="0" smtClean="0"/>
              <a:t>гибкий</a:t>
            </a:r>
            <a:r>
              <a:rPr lang="ru-RU" sz="2400" dirty="0"/>
              <a:t>, </a:t>
            </a:r>
            <a:r>
              <a:rPr lang="ru-RU" sz="2400" dirty="0" smtClean="0"/>
              <a:t>устный</a:t>
            </a:r>
            <a:r>
              <a:rPr lang="ru-RU" sz="2400" dirty="0"/>
              <a:t>, </a:t>
            </a:r>
            <a:r>
              <a:rPr lang="ru-RU" sz="2400" dirty="0" smtClean="0"/>
              <a:t>кружка, речной, местный</a:t>
            </a:r>
            <a:r>
              <a:rPr lang="ru-RU" sz="2400" dirty="0"/>
              <a:t>, </a:t>
            </a:r>
            <a:r>
              <a:rPr lang="ru-RU" sz="2400" dirty="0" smtClean="0"/>
              <a:t>лисичка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Заполни </a:t>
            </a:r>
            <a:r>
              <a:rPr lang="ru-RU" sz="2400" dirty="0" smtClean="0"/>
              <a:t>таблицу, </a:t>
            </a:r>
            <a:r>
              <a:rPr lang="ru-RU" sz="2400" dirty="0"/>
              <a:t>распределив слова по </a:t>
            </a:r>
            <a:r>
              <a:rPr lang="ru-RU" sz="2400" dirty="0" smtClean="0"/>
              <a:t>трём столбикам</a:t>
            </a:r>
            <a:endParaRPr lang="ru-RU" sz="2400" dirty="0"/>
          </a:p>
          <a:p>
            <a:pPr marL="0" indent="0" algn="just"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392303" y="324433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716768"/>
              </p:ext>
            </p:extLst>
          </p:nvPr>
        </p:nvGraphicFramePr>
        <p:xfrm>
          <a:off x="457200" y="2276872"/>
          <a:ext cx="8280920" cy="33512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36689"/>
                <a:gridCol w="2928382"/>
                <a:gridCol w="3115849"/>
              </a:tblGrid>
              <a:tr h="324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Слова с орфограммой «Проверяемые безударные гласные в корне слова»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Слова с орфограммой «Проверяемые парные по звонкости-глухости согласные в корне слова»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Слова с орфограммой «Непроизносимые согласные в корне слова»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3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7128791" cy="5954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50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ru-RU" sz="3200" b="1" i="1" dirty="0"/>
              <a:t>7. Раздел «Развитие речи»</a:t>
            </a:r>
            <a:endParaRPr lang="ru-RU" sz="3200" b="1" dirty="0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95288" y="1341438"/>
            <a:ext cx="8353425" cy="5040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724878"/>
              </p:ext>
            </p:extLst>
          </p:nvPr>
        </p:nvGraphicFramePr>
        <p:xfrm>
          <a:off x="457200" y="1556793"/>
          <a:ext cx="8229601" cy="3057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681"/>
                <a:gridCol w="4209776"/>
                <a:gridCol w="1269153"/>
                <a:gridCol w="1269153"/>
                <a:gridCol w="1075838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7.6.,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7.3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Умение составлять небольшой связный текст на заданную тему. Умение высказать свое мнение и обосновать его.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№ 20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№20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Больше 50% учащиеся из 5 школ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Autofit/>
          </a:bodyPr>
          <a:lstStyle/>
          <a:p>
            <a:r>
              <a:rPr lang="ru-RU" sz="1200" dirty="0"/>
              <a:t>Диагностическая работа по предмету «Окружающий мир» состояла из двух частей, содержащих 18 заданий. Часть первая содержала 3 задания, часть вторая – 15 заданий.</a:t>
            </a:r>
          </a:p>
          <a:p>
            <a:r>
              <a:rPr lang="ru-RU" sz="1200" dirty="0"/>
              <a:t>В заданиях части 1 выявлялось знание обучающимися моральных норм, умение выделить нравственный аспект поведения, ориентация в социальных ролях и межличностных отношениях. Также проверялось умение осознанно строить речевое высказывание в соответствии с задачами коммуникации и составлять тексты в письменной форме, овладение логическими действиями сравнения, анализа, синтеза, обобщения, классификации по родовидовым признакам, установления аналогий и причинно-следственных связей, построения рассуждений, отнесения к известным понятиям.</a:t>
            </a:r>
          </a:p>
          <a:p>
            <a:r>
              <a:rPr lang="ru-RU" sz="1200" dirty="0"/>
              <a:t>Часть 2 работы содержала задания, традиционно проверяющие содержание раздела «Человек и природа». Они были направлены на проверку начальных сведений о сущности и особенностях природных объектов, процессов и явлений, а также умения устанавливать причинно-следственные и иные связи природных объектов, процессов (их этапов), явлений, умения классифицировать объекты по выделенным признакам, что необходимо для оценки формирования целостного и системного видения мира в его важнейших взаимосвязях. Специфика подобранных заданий состояла в том, что они построены на содержании естественных наук, основы которых будут подробно изучены только в основной и средней школе.</a:t>
            </a:r>
          </a:p>
          <a:p>
            <a:r>
              <a:rPr lang="ru-RU" sz="1200" dirty="0"/>
              <a:t>Все задания диагностической работы имели базовый уровень сложности. </a:t>
            </a:r>
          </a:p>
          <a:p>
            <a:r>
              <a:rPr lang="ru-RU" sz="1200" dirty="0"/>
              <a:t>Максимальный балл за выполнение диагностической работы по предмету «Окружающий мир» составил 37 баллов.</a:t>
            </a:r>
          </a:p>
          <a:p>
            <a:r>
              <a:rPr lang="ru-RU" sz="1200" dirty="0"/>
              <a:t>Каждое правильно выполненное задание 5–10, 14, 16, 18 оценивалось 1 баллом. Задание считалось выполненным верно, если ученик записал номер правильного ответа, правильную последовательность цифр, правильное слово (словосочетание).</a:t>
            </a:r>
          </a:p>
          <a:p>
            <a:r>
              <a:rPr lang="ru-RU" sz="1200" dirty="0"/>
              <a:t>Правильное выполнение каждого из заданий 4, 11, 12 и 17 оценивалось 2 баллами. Задание считалось выполненным верно, если ученик записал правильную последовательность цифр. </a:t>
            </a:r>
            <a:r>
              <a:rPr lang="ru-RU" sz="1200" dirty="0" smtClean="0"/>
              <a:t>3 </a:t>
            </a:r>
            <a:r>
              <a:rPr lang="ru-RU" sz="1200" dirty="0"/>
              <a:t>баллами; если допущена одна ошибка выставлялось 2 балла; если допущены две-три ошибки – 1 балл; если допущены четыре и более ошибки или ответ отсутствует – 0 баллов.</a:t>
            </a:r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260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Окружающий мир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08720"/>
            <a:ext cx="8301608" cy="488600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Метапредметные</a:t>
            </a:r>
            <a:r>
              <a:rPr lang="ru-RU" dirty="0"/>
              <a:t> результаты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76229"/>
              </p:ext>
            </p:extLst>
          </p:nvPr>
        </p:nvGraphicFramePr>
        <p:xfrm>
          <a:off x="467544" y="1340768"/>
          <a:ext cx="8568952" cy="3293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034226"/>
                <a:gridCol w="2480408"/>
                <a:gridCol w="1912080"/>
              </a:tblGrid>
              <a:tr h="18300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Комплексная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Регулятивные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Коммуникативные</a:t>
                      </a:r>
                    </a:p>
                    <a:p>
                      <a:pPr algn="ctr"/>
                      <a:r>
                        <a:rPr lang="ru-RU" dirty="0" smtClean="0"/>
                        <a:t>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 личностного вклада </a:t>
                      </a:r>
                      <a:endParaRPr lang="ru-RU" dirty="0"/>
                    </a:p>
                  </a:txBody>
                  <a:tcPr/>
                </a:tc>
              </a:tr>
              <a:tr h="1410287">
                <a:tc>
                  <a:txBody>
                    <a:bodyPr/>
                    <a:lstStyle/>
                    <a:p>
                      <a:r>
                        <a:rPr lang="ru-RU" dirty="0" smtClean="0"/>
                        <a:t>-Смысловое чтение;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-работа с информацией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групповые проекты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групповые проекты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групповые проекты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5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j-lt"/>
              </a:rPr>
              <a:t>Цель диагностической работы</a:t>
            </a:r>
          </a:p>
          <a:p>
            <a:pPr marL="109728" indent="0">
              <a:buNone/>
            </a:pPr>
            <a:r>
              <a:rPr lang="ru-RU" sz="2000" dirty="0">
                <a:latin typeface="+mj-lt"/>
                <a:cs typeface="Times New Roman" pitchFamily="18" charset="0"/>
              </a:rPr>
              <a:t>Выявить уровень </a:t>
            </a:r>
            <a:r>
              <a:rPr lang="ru-RU" sz="2000" dirty="0" err="1">
                <a:latin typeface="+mj-lt"/>
                <a:cs typeface="Times New Roman" pitchFamily="18" charset="0"/>
              </a:rPr>
              <a:t>сформированности</a:t>
            </a:r>
            <a:r>
              <a:rPr lang="ru-RU" sz="2000" dirty="0">
                <a:latin typeface="+mj-lt"/>
                <a:cs typeface="Times New Roman" pitchFamily="18" charset="0"/>
              </a:rPr>
              <a:t> у учащихся умение читать и понимать различные тексты; работать с информацией</a:t>
            </a:r>
            <a:r>
              <a:rPr lang="ru-RU" sz="2000" dirty="0" smtClean="0">
                <a:latin typeface="+mj-lt"/>
                <a:cs typeface="Times New Roman" pitchFamily="18" charset="0"/>
              </a:rPr>
              <a:t>, использовать </a:t>
            </a:r>
            <a:r>
              <a:rPr lang="ru-RU" sz="2000" dirty="0">
                <a:latin typeface="+mj-lt"/>
                <a:cs typeface="Times New Roman" pitchFamily="18" charset="0"/>
              </a:rPr>
              <a:t>полученную информацию для решения учебно- познавательных и учебно- практических задач</a:t>
            </a:r>
            <a:r>
              <a:rPr lang="ru-RU" sz="2000" dirty="0" smtClean="0">
                <a:latin typeface="+mj-lt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endParaRPr lang="ru-RU" sz="2000" dirty="0">
              <a:latin typeface="+mj-lt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+mj-lt"/>
              </a:rPr>
              <a:t>Объекты оценки</a:t>
            </a:r>
          </a:p>
          <a:p>
            <a:r>
              <a:rPr lang="ru-RU" sz="2000" dirty="0">
                <a:latin typeface="+mj-lt"/>
              </a:rPr>
              <a:t>1 группа: Общее понимание текста и ориентация текста;</a:t>
            </a:r>
          </a:p>
          <a:p>
            <a:r>
              <a:rPr lang="ru-RU" sz="2000" dirty="0">
                <a:latin typeface="+mj-lt"/>
              </a:rPr>
              <a:t>2 группа: Глубокое и детальное понимание содержания и формы текста;</a:t>
            </a:r>
          </a:p>
          <a:p>
            <a:r>
              <a:rPr lang="ru-RU" sz="2000" dirty="0">
                <a:latin typeface="+mj-lt"/>
              </a:rPr>
              <a:t>3 группа: Использование информации для решения задач.</a:t>
            </a: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188" y="1484313"/>
          <a:ext cx="7921626" cy="3905249"/>
        </p:xfrm>
        <a:graphic>
          <a:graphicData uri="http://schemas.openxmlformats.org/drawingml/2006/table">
            <a:tbl>
              <a:tblPr/>
              <a:tblGrid>
                <a:gridCol w="2592531"/>
                <a:gridCol w="1248864"/>
                <a:gridCol w="1291089"/>
                <a:gridCol w="1419469"/>
                <a:gridCol w="1369673"/>
              </a:tblGrid>
              <a:tr h="35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МОУ «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Мяксинская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СОШ»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МОУ «Нелазская СОШ»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МОУ «Сосновская СОШ»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МОУ «Судская СОШ №2»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МОУ «Судская СОШ №1»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МОУ «Шухободская ООШ»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МОУ «Ягановская школа»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МОУ «Ягницкая СОШ»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МОУ «Тоншаловская СОШ»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45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РЕГИОН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5" marR="43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188" y="55563"/>
          <a:ext cx="7921625" cy="1395412"/>
        </p:xfrm>
        <a:graphic>
          <a:graphicData uri="http://schemas.openxmlformats.org/drawingml/2006/table">
            <a:tbl>
              <a:tblPr/>
              <a:tblGrid>
                <a:gridCol w="2606519"/>
                <a:gridCol w="1210264"/>
                <a:gridCol w="1296266"/>
                <a:gridCol w="1440295"/>
                <a:gridCol w="1368281"/>
              </a:tblGrid>
              <a:tr h="1395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Вся работа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(общий балл)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Общее понимание в тексте, ориентация в тексте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Глубокое и детальное понимание содержания и формы текста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информации из текста для различных целей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8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/>
              <a:t>АНАЛИЗ ПРОБЛЕМНЫХ ЗОН И СИЛЬНЫХ ПОЗИЦИЙ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188" y="1052513"/>
          <a:ext cx="7848601" cy="5153025"/>
        </p:xfrm>
        <a:graphic>
          <a:graphicData uri="http://schemas.openxmlformats.org/drawingml/2006/table">
            <a:tbl>
              <a:tblPr/>
              <a:tblGrid>
                <a:gridCol w="1569556"/>
                <a:gridCol w="1569556"/>
                <a:gridCol w="1569556"/>
                <a:gridCol w="1569556"/>
                <a:gridCol w="1570377"/>
              </a:tblGrid>
              <a:tr h="490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раздела(темы)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Описание группы умений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Проверяемое умение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№ задания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Результат выполнения(%)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8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СИЛЬНЫЕ ПОЗИЦИИ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1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Вариант2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Общее понимание текста, ориентация в тексте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Находить информацию, данную в явном виде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№2,5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Общее понимание текста, ориентация в тексте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Находить информацию, данную в явном виде,  делать несложные выводы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Общее понимание текста, ориентация в тексте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Находить в тексте конкретные сведения, данные в явном и неявном виде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Сопоставлять информацию, делать несложные выводы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79" marR="42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6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569403"/>
              </p:ext>
            </p:extLst>
          </p:nvPr>
        </p:nvGraphicFramePr>
        <p:xfrm>
          <a:off x="179512" y="44624"/>
          <a:ext cx="857929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3851920" y="3284984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813834" y="3284984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188" y="549275"/>
          <a:ext cx="7705725" cy="5757864"/>
        </p:xfrm>
        <a:graphic>
          <a:graphicData uri="http://schemas.openxmlformats.org/drawingml/2006/table">
            <a:tbl>
              <a:tblPr/>
              <a:tblGrid>
                <a:gridCol w="1540984"/>
                <a:gridCol w="1540984"/>
                <a:gridCol w="1540984"/>
                <a:gridCol w="1540984"/>
                <a:gridCol w="1541789"/>
              </a:tblGrid>
              <a:tr h="490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СЛАБЫЕ ПОЗИЦИИ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1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Вариант 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информации из текста для различных целей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Использовать информацию из текста для объяснения новых фактов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 17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информации из текста для различных целей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Использовать информацию текста для решения практической задачи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№13,14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Глубокое и детальное понимание  содержания и формы текста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Интерпретировать выражение  на основе контекста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Глубокое и детальное понимание  содержания и формы текста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Формулировать вывод на основе явной и неявной информации в тексте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№6,7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4" marR="47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9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Рекомендации для учителей 5-9 классов</a:t>
            </a: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качественно другой ООП ООО (либо значительная корректировка имеющейся), в особенности рабочей программы развития УУД  с учетом уровня квалификации учителя, опыта работы с УМК.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всех возможностей используемого УМК и поиск новых дополнительных методических материалов, при необходимости по низкорезультативным темам.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индивидуальных образовательных маршрутов и развивающих программ для отдельных категорий учащихся(в особенности с высокими и низкими академическими результатами).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дополнительных внутришкольных, внутриклассных и индивидуальных исследований для объяснения полученных данных по итогам оценочной процедуры.</a:t>
            </a:r>
          </a:p>
          <a:p>
            <a:endParaRPr lang="ru-RU" sz="1400" smtClean="0"/>
          </a:p>
        </p:txBody>
      </p:sp>
    </p:spTree>
    <p:extLst>
      <p:ext uri="{BB962C8B-B14F-4D97-AF65-F5344CB8AC3E}">
        <p14:creationId xmlns:p14="http://schemas.microsoft.com/office/powerpoint/2010/main" val="2340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Рекомендации  для учителей начальных классов</a:t>
            </a: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Разработка </a:t>
            </a:r>
            <a:r>
              <a:rPr lang="ru-RU" sz="1800" dirty="0" smtClean="0">
                <a:solidFill>
                  <a:schemeClr val="tx1"/>
                </a:solidFill>
              </a:rPr>
              <a:t>рабочей программы с учетом уровня квалификации, опыта работы с УМК и достижений выпускников;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Изучение всех возможностей УМК и поиск новых дополнительных методических материалов при необходимости;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Проведение дополнительных </a:t>
            </a:r>
            <a:r>
              <a:rPr lang="ru-RU" sz="1800" dirty="0" err="1" smtClean="0">
                <a:solidFill>
                  <a:schemeClr val="tx1"/>
                </a:solidFill>
              </a:rPr>
              <a:t>внутришкольных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внутриклассных</a:t>
            </a:r>
            <a:r>
              <a:rPr lang="ru-RU" sz="1800" dirty="0" smtClean="0">
                <a:solidFill>
                  <a:schemeClr val="tx1"/>
                </a:solidFill>
              </a:rPr>
              <a:t> и индивидуальных исследований для объяснения полученных данных по итогам оценочной процедуры;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Корректировка своих рабочих программ учителем;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Поиск дополнительных материалов по </a:t>
            </a:r>
            <a:r>
              <a:rPr lang="ru-RU" sz="1800" dirty="0" err="1" smtClean="0">
                <a:solidFill>
                  <a:schemeClr val="tx1"/>
                </a:solidFill>
              </a:rPr>
              <a:t>низкорезультативным</a:t>
            </a:r>
            <a:r>
              <a:rPr lang="ru-RU" sz="1800" dirty="0" smtClean="0">
                <a:solidFill>
                  <a:schemeClr val="tx1"/>
                </a:solidFill>
              </a:rPr>
              <a:t> темам.</a:t>
            </a:r>
          </a:p>
        </p:txBody>
      </p:sp>
    </p:spTree>
    <p:extLst>
      <p:ext uri="{BB962C8B-B14F-4D97-AF65-F5344CB8AC3E}">
        <p14:creationId xmlns:p14="http://schemas.microsoft.com/office/powerpoint/2010/main" val="28767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75177"/>
              </p:ext>
            </p:extLst>
          </p:nvPr>
        </p:nvGraphicFramePr>
        <p:xfrm>
          <a:off x="457200" y="1481138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4032448"/>
                <a:gridCol w="31786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Пояснение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Рекомендации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Само-оценка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Этот показатель вычисляется на основе ответов по методике «Самооценка» и позволяет увидеть, как ребенок воспринимает самого себя. Для ребенка младшего школьного возраста характерна высокая или завышенная самооценка.</a:t>
                      </a:r>
                    </a:p>
                    <a:p>
                      <a:pPr algn="just"/>
                      <a:r>
                        <a:rPr lang="ru-RU" sz="1400" dirty="0" smtClean="0"/>
                        <a:t>В начале школьного обучения самооценка ребенка только формируется, а в четвёртом классе она становится более осознанной и устойчивой.</a:t>
                      </a:r>
                    </a:p>
                    <a:p>
                      <a:pPr algn="just"/>
                      <a:r>
                        <a:rPr lang="ru-RU" sz="1400" dirty="0" smtClean="0"/>
                        <a:t>Низкие показатели по отдельным шкалам: «здоровье», «аккуратность»,</a:t>
                      </a:r>
                    </a:p>
                    <a:p>
                      <a:pPr algn="just"/>
                      <a:r>
                        <a:rPr lang="ru-RU" sz="1400" dirty="0" smtClean="0"/>
                        <a:t>«дисциплинированность»,</a:t>
                      </a:r>
                    </a:p>
                    <a:p>
                      <a:pPr algn="just"/>
                      <a:r>
                        <a:rPr lang="ru-RU" sz="1400" dirty="0" smtClean="0"/>
                        <a:t>«доброта», «ум», «счастье»,</a:t>
                      </a:r>
                    </a:p>
                    <a:p>
                      <a:pPr algn="just"/>
                      <a:r>
                        <a:rPr lang="ru-RU" sz="1400" dirty="0" smtClean="0"/>
                        <a:t>«активность», «хороший ученик», «веселый», «умелый», «много друзей», «довольный собой» –демонстрируют </a:t>
                      </a:r>
                      <a:r>
                        <a:rPr lang="ru-RU" sz="1400" dirty="0" err="1" smtClean="0"/>
                        <a:t>инди-видуальные</a:t>
                      </a:r>
                      <a:r>
                        <a:rPr lang="ru-RU" sz="1400" dirty="0" smtClean="0"/>
                        <a:t> точки уязвимости ребенка – сферы, в которых он чувствует себя</a:t>
                      </a:r>
                    </a:p>
                    <a:p>
                      <a:pPr algn="just"/>
                      <a:r>
                        <a:rPr lang="ru-RU" sz="1400" dirty="0" smtClean="0"/>
                        <a:t>неуспешным.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ситуации новизны при поступлении в 5 класс настрой ребенка во многом определяется его самооценкой: если он читает себя способным эффективно проявить себя в учебной ситуации, ожидает успешных</a:t>
                      </a:r>
                    </a:p>
                    <a:p>
                      <a:r>
                        <a:rPr lang="ru-RU" sz="1400" dirty="0" smtClean="0"/>
                        <a:t>результатов от своей деятельности, то в новой ситуации ребенок будет</a:t>
                      </a:r>
                    </a:p>
                    <a:p>
                      <a:r>
                        <a:rPr lang="ru-RU" sz="1400" dirty="0" smtClean="0"/>
                        <a:t>стремиться проявить активность, ожидать от нового этапа своей жизни хорошего. Это, в свою очередь, в значительной степени способствует реальному успеху. Если самооценка низкая, ребенок не ждет от новой</a:t>
                      </a:r>
                    </a:p>
                    <a:p>
                      <a:r>
                        <a:rPr lang="ru-RU" sz="1400" dirty="0" smtClean="0"/>
                        <a:t>ситуации ничего хорошего, скован и, соответственно, получить успех</a:t>
                      </a:r>
                    </a:p>
                    <a:p>
                      <a:r>
                        <a:rPr lang="ru-RU" sz="1400" dirty="0" smtClean="0"/>
                        <a:t>ему сложнее.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/>
              <a:t>Анкетирование.</a:t>
            </a:r>
            <a:br>
              <a:rPr lang="ru-RU" sz="3100" dirty="0" smtClean="0"/>
            </a:br>
            <a:r>
              <a:rPr lang="ru-RU" sz="3100" dirty="0" smtClean="0"/>
              <a:t>Индивидуально-личностные </a:t>
            </a:r>
            <a:r>
              <a:rPr lang="ru-RU" sz="3100" dirty="0"/>
              <a:t>особенности ребёнка</a:t>
            </a:r>
          </a:p>
        </p:txBody>
      </p:sp>
    </p:spTree>
    <p:extLst>
      <p:ext uri="{BB962C8B-B14F-4D97-AF65-F5344CB8AC3E}">
        <p14:creationId xmlns:p14="http://schemas.microsoft.com/office/powerpoint/2010/main" val="177579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026414"/>
              </p:ext>
            </p:extLst>
          </p:nvPr>
        </p:nvGraphicFramePr>
        <p:xfrm>
          <a:off x="395536" y="692696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3398168"/>
                <a:gridCol w="2743200"/>
              </a:tblGrid>
              <a:tr h="3096344">
                <a:tc>
                  <a:txBody>
                    <a:bodyPr/>
                    <a:lstStyle/>
                    <a:p>
                      <a:r>
                        <a:rPr lang="ru-RU" dirty="0" smtClean="0"/>
                        <a:t>Эмоциональное</a:t>
                      </a:r>
                    </a:p>
                    <a:p>
                      <a:r>
                        <a:rPr lang="ru-RU" dirty="0" smtClean="0"/>
                        <a:t>отношение к школьной</a:t>
                      </a:r>
                    </a:p>
                    <a:p>
                      <a:r>
                        <a:rPr lang="ru-RU" dirty="0" smtClean="0"/>
                        <a:t>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Показатель вычисляется на основе</a:t>
                      </a:r>
                    </a:p>
                    <a:p>
                      <a:pPr algn="just"/>
                      <a:r>
                        <a:rPr lang="ru-RU" sz="1400" dirty="0" smtClean="0"/>
                        <a:t>ответов по методике «Настроение» и позволяет выявить субъективное</a:t>
                      </a:r>
                    </a:p>
                    <a:p>
                      <a:pPr algn="just"/>
                      <a:r>
                        <a:rPr lang="ru-RU" sz="1400" dirty="0" smtClean="0"/>
                        <a:t>отношение ребенка к различным</a:t>
                      </a:r>
                    </a:p>
                    <a:p>
                      <a:pPr algn="just"/>
                      <a:r>
                        <a:rPr lang="ru-RU" sz="1400" dirty="0" smtClean="0"/>
                        <a:t>аспектам его повседневной жизни. В эмоциональной окраске настроения в каждой конкретной ситуации суммируется вся гамма</a:t>
                      </a:r>
                    </a:p>
                    <a:p>
                      <a:pPr algn="just"/>
                      <a:r>
                        <a:rPr lang="ru-RU" sz="1400" dirty="0" smtClean="0"/>
                        <a:t>переживаний, связанных с данной</a:t>
                      </a:r>
                    </a:p>
                    <a:p>
                      <a:pPr algn="just"/>
                      <a:r>
                        <a:rPr lang="ru-RU" sz="1400" dirty="0" smtClean="0"/>
                        <a:t>ситуацией (тревожное ожидание</a:t>
                      </a:r>
                    </a:p>
                    <a:p>
                      <a:pPr algn="just"/>
                      <a:r>
                        <a:rPr lang="ru-RU" sz="1400" dirty="0" smtClean="0"/>
                        <a:t>неприятностей или воспоминание о приятных моментах). Если большое число детей отметило</a:t>
                      </a:r>
                    </a:p>
                    <a:p>
                      <a:pPr algn="just"/>
                      <a:r>
                        <a:rPr lang="ru-RU" sz="1400" dirty="0" smtClean="0"/>
                        <a:t>какую-то позицию как сопровождающуюся негативными</a:t>
                      </a:r>
                    </a:p>
                    <a:p>
                      <a:pPr algn="just"/>
                      <a:r>
                        <a:rPr lang="ru-RU" sz="1400" dirty="0" smtClean="0"/>
                        <a:t>эмоциями, необходимо дополнительно </a:t>
                      </a:r>
                      <a:r>
                        <a:rPr lang="ru-RU" sz="1400" dirty="0" err="1" smtClean="0"/>
                        <a:t>проанализироватьданный</a:t>
                      </a:r>
                      <a:r>
                        <a:rPr lang="ru-RU" sz="1400" dirty="0" smtClean="0"/>
                        <a:t> вид деятельности,</a:t>
                      </a:r>
                    </a:p>
                    <a:p>
                      <a:pPr algn="just"/>
                      <a:r>
                        <a:rPr lang="ru-RU" sz="1400" dirty="0" smtClean="0"/>
                        <a:t>постараться выявить, что является</a:t>
                      </a:r>
                    </a:p>
                    <a:p>
                      <a:pPr algn="just"/>
                      <a:r>
                        <a:rPr lang="ru-RU" sz="1400" dirty="0" smtClean="0"/>
                        <a:t>для детей источником напряжения.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В начале обучения в основной школе необходимо дополнительно</a:t>
                      </a:r>
                    </a:p>
                    <a:p>
                      <a:pPr algn="just"/>
                      <a:r>
                        <a:rPr lang="ru-RU" sz="1400" dirty="0" smtClean="0"/>
                        <a:t>обращать внимание на эмоциональное состояние учащихся, не</a:t>
                      </a:r>
                    </a:p>
                    <a:p>
                      <a:pPr algn="just"/>
                      <a:r>
                        <a:rPr lang="ru-RU" sz="1400" dirty="0" smtClean="0"/>
                        <a:t>использовать негативное давление для управления поведением. Позитивное настроение способствует высокому тонусу работоспособности, настрою на участие в деятельности, позволяет более</a:t>
                      </a:r>
                    </a:p>
                    <a:p>
                      <a:pPr algn="just"/>
                      <a:r>
                        <a:rPr lang="ru-RU" sz="1400" dirty="0" smtClean="0"/>
                        <a:t>конструктивно принимать обратную связь.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1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979471"/>
              </p:ext>
            </p:extLst>
          </p:nvPr>
        </p:nvGraphicFramePr>
        <p:xfrm>
          <a:off x="457200" y="1481138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2376264"/>
                <a:gridCol w="46188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Ориентация родите</a:t>
                      </a:r>
                    </a:p>
                    <a:p>
                      <a:r>
                        <a:rPr lang="ru-RU" dirty="0" smtClean="0"/>
                        <a:t>лей</a:t>
                      </a:r>
                    </a:p>
                    <a:p>
                      <a:r>
                        <a:rPr lang="ru-RU" dirty="0" smtClean="0"/>
                        <a:t>на высокие результаты в</a:t>
                      </a:r>
                    </a:p>
                    <a:p>
                      <a:r>
                        <a:rPr lang="ru-RU" dirty="0" err="1" smtClean="0"/>
                        <a:t>обуче-нии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Чем выше значение данного</a:t>
                      </a:r>
                    </a:p>
                    <a:p>
                      <a:pPr algn="just"/>
                      <a:r>
                        <a:rPr lang="ru-RU" sz="1200" dirty="0" smtClean="0"/>
                        <a:t>фактора, тем более зрелую позицию по отношению к школьному обучению ребенка имеют родители, и тем более они готовы к конструктивному  сотрудничеству со школой. Крайне высокие показатели характерны для семей с установками в воспитании ребенка по </a:t>
                      </a:r>
                      <a:r>
                        <a:rPr lang="ru-RU" sz="1200" dirty="0" err="1" smtClean="0"/>
                        <a:t>гиперс-оциальному</a:t>
                      </a:r>
                      <a:r>
                        <a:rPr lang="ru-RU" sz="1200" dirty="0" smtClean="0"/>
                        <a:t> типу, слишком сильно фиксированных на успехах ребенка. Такая позиция мешает становлению внутренней</a:t>
                      </a:r>
                    </a:p>
                    <a:p>
                      <a:pPr algn="just"/>
                      <a:r>
                        <a:rPr lang="ru-RU" sz="1200" dirty="0" smtClean="0"/>
                        <a:t>мотивации к учебе у ребенка,</a:t>
                      </a:r>
                    </a:p>
                    <a:p>
                      <a:pPr algn="just"/>
                      <a:r>
                        <a:rPr lang="ru-RU" sz="1200" dirty="0" smtClean="0"/>
                        <a:t>приводит к повышению</a:t>
                      </a:r>
                    </a:p>
                    <a:p>
                      <a:pPr algn="just"/>
                      <a:r>
                        <a:rPr lang="ru-RU" sz="1200" dirty="0" smtClean="0"/>
                        <a:t>тревожности и страху неудачи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В начале школьного обучения большинство семей проявляют высокое стремление к сотрудничеству. Некоторые семьи, проявлявшие сначала высокую активность в сотрудничестве, затем ее значительно снижают или устраняются. Особое значение имеет при переходе в основную школу</a:t>
                      </a:r>
                    </a:p>
                    <a:p>
                      <a:pPr algn="just"/>
                      <a:r>
                        <a:rPr lang="ru-RU" sz="1200" dirty="0" smtClean="0"/>
                        <a:t>установление классным руководителем и другими учителями контакта с родителями учащихся и правильная ориентация их на поддержку детей. В первую очередь важно установить контакт с родителями детей, у которых имеются серьезные проблемы в учебной деятельности и адаптации. Если имеется возможность, необходима консультация психолога. А в некоторых случаях большую поддержку может оказать обращение к врачу-неврологу или в специализированный центр. Важно донести до родителей, что это не репрессивные требование, а привлечение всех возможных ресурсов на помощь их ребенку, чтобы он мог проявить все свои</a:t>
                      </a:r>
                    </a:p>
                    <a:p>
                      <a:pPr algn="just"/>
                      <a:r>
                        <a:rPr lang="ru-RU" sz="1200" dirty="0" smtClean="0"/>
                        <a:t>потенциальные возможности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Семья как ресурс адаптации учащегося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 класса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24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868750"/>
              </p:ext>
            </p:extLst>
          </p:nvPr>
        </p:nvGraphicFramePr>
        <p:xfrm>
          <a:off x="457200" y="548680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952328"/>
                <a:gridCol w="3610744"/>
              </a:tblGrid>
              <a:tr h="1373872"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Условия для обучения и</a:t>
                      </a:r>
                    </a:p>
                    <a:p>
                      <a:r>
                        <a:rPr lang="ru-RU" dirty="0" err="1" smtClean="0"/>
                        <a:t>образова</a:t>
                      </a:r>
                      <a:r>
                        <a:rPr lang="ru-RU" dirty="0" smtClean="0"/>
                        <a:t>-тельная среда</a:t>
                      </a:r>
                    </a:p>
                    <a:p>
                      <a:r>
                        <a:rPr lang="ru-RU" dirty="0" smtClean="0"/>
                        <a:t>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Эта шкала характеризует установки</a:t>
                      </a:r>
                    </a:p>
                    <a:p>
                      <a:pPr algn="just"/>
                      <a:r>
                        <a:rPr lang="ru-RU" sz="1400" dirty="0" smtClean="0"/>
                        <a:t>семьи на поддержку учебной</a:t>
                      </a:r>
                    </a:p>
                    <a:p>
                      <a:pPr algn="just"/>
                      <a:r>
                        <a:rPr lang="ru-RU" sz="1400" dirty="0" smtClean="0"/>
                        <a:t>деятельности ребенка и условия,</a:t>
                      </a:r>
                    </a:p>
                    <a:p>
                      <a:pPr algn="just"/>
                      <a:r>
                        <a:rPr lang="ru-RU" sz="1400" dirty="0" smtClean="0"/>
                        <a:t>которые созданы в семье для</a:t>
                      </a:r>
                    </a:p>
                    <a:p>
                      <a:pPr algn="just"/>
                      <a:r>
                        <a:rPr lang="ru-RU" sz="1400" dirty="0" smtClean="0"/>
                        <a:t>обучения. Чем выше значение, тем выше готовность семьи</a:t>
                      </a:r>
                    </a:p>
                    <a:p>
                      <a:pPr algn="just"/>
                      <a:r>
                        <a:rPr lang="ru-RU" sz="1400" dirty="0" smtClean="0"/>
                        <a:t>поддерживать ребенка и помогать в</a:t>
                      </a:r>
                    </a:p>
                    <a:p>
                      <a:pPr algn="just"/>
                      <a:r>
                        <a:rPr lang="ru-RU" sz="1400" dirty="0" smtClean="0"/>
                        <a:t>преодолении возможных</a:t>
                      </a:r>
                    </a:p>
                    <a:p>
                      <a:pPr algn="just"/>
                      <a:r>
                        <a:rPr lang="ru-RU" sz="1400" dirty="0" smtClean="0"/>
                        <a:t>затруднений, тем лучше условия,</a:t>
                      </a:r>
                    </a:p>
                    <a:p>
                      <a:pPr algn="just"/>
                      <a:r>
                        <a:rPr lang="ru-RU" sz="1400" dirty="0" smtClean="0"/>
                        <a:t>созданные семьей для обучения.</a:t>
                      </a:r>
                    </a:p>
                    <a:p>
                      <a:pPr algn="just"/>
                      <a:r>
                        <a:rPr lang="ru-RU" sz="1400" dirty="0" smtClean="0"/>
                        <a:t>Анализ условий обучения в семье</a:t>
                      </a:r>
                    </a:p>
                    <a:p>
                      <a:pPr algn="just"/>
                      <a:r>
                        <a:rPr lang="ru-RU" sz="1400" dirty="0" smtClean="0"/>
                        <a:t>складывался из анализа данных о</a:t>
                      </a:r>
                    </a:p>
                    <a:p>
                      <a:pPr algn="just"/>
                      <a:r>
                        <a:rPr lang="ru-RU" sz="1400" dirty="0" smtClean="0"/>
                        <a:t>соблюдении режима дня, наличии</a:t>
                      </a:r>
                    </a:p>
                    <a:p>
                      <a:pPr algn="just"/>
                      <a:r>
                        <a:rPr lang="ru-RU" sz="1400" dirty="0" smtClean="0"/>
                        <a:t>места для занятий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В случае, когда условия для обучения снижены, ребенку значительно труднее осуществлять самостоятельную подготовку к занятиям и учителям необходимо продумывать систему компенсаторной поддержки. С такими детьми необходимо</a:t>
                      </a:r>
                    </a:p>
                    <a:p>
                      <a:pPr algn="just"/>
                      <a:r>
                        <a:rPr lang="ru-RU" sz="1400" dirty="0" smtClean="0"/>
                        <a:t>дополнительно уделять внимание формированию  </a:t>
                      </a:r>
                      <a:r>
                        <a:rPr lang="ru-RU" sz="1400" dirty="0" err="1" smtClean="0"/>
                        <a:t>навыковиспользования</a:t>
                      </a:r>
                      <a:r>
                        <a:rPr lang="ru-RU" sz="1400" dirty="0" smtClean="0"/>
                        <a:t> ресурсов школьной библиотеки, компьютерного класса и т.д.</a:t>
                      </a:r>
                    </a:p>
                    <a:p>
                      <a:pPr algn="just"/>
                      <a:r>
                        <a:rPr lang="ru-RU" sz="1400" dirty="0" smtClean="0"/>
                        <a:t>Также важно в начале обучения в основной школе на собрании провести консультацию по режиму дня, так как в более старшем</a:t>
                      </a:r>
                    </a:p>
                    <a:p>
                      <a:pPr algn="just"/>
                      <a:r>
                        <a:rPr lang="ru-RU" sz="1400" dirty="0" smtClean="0"/>
                        <a:t>подростковом возрасте проблемы режима начнут стремительно нарастать и помочь может именно сложившийся стиль семейной</a:t>
                      </a:r>
                    </a:p>
                    <a:p>
                      <a:pPr algn="just"/>
                      <a:r>
                        <a:rPr lang="ru-RU" sz="1400" dirty="0" smtClean="0"/>
                        <a:t>организации жизни.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8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544091"/>
              </p:ext>
            </p:extLst>
          </p:nvPr>
        </p:nvGraphicFramePr>
        <p:xfrm>
          <a:off x="457200" y="476672"/>
          <a:ext cx="807524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342"/>
                <a:gridCol w="3183583"/>
                <a:gridCol w="3537315"/>
              </a:tblGrid>
              <a:tr h="4464496">
                <a:tc>
                  <a:txBody>
                    <a:bodyPr/>
                    <a:lstStyle/>
                    <a:p>
                      <a:r>
                        <a:rPr lang="ru-RU" dirty="0" smtClean="0"/>
                        <a:t>Нагрузки ребёнка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Чем выше значение фактора, тем</a:t>
                      </a:r>
                    </a:p>
                    <a:p>
                      <a:pPr algn="just"/>
                      <a:r>
                        <a:rPr lang="ru-RU" sz="1400" dirty="0" smtClean="0"/>
                        <a:t>выше нагрузка у ребенка. Нулевое значение фактора означает нагрузку в минимальных адаптационных</a:t>
                      </a:r>
                    </a:p>
                    <a:p>
                      <a:pPr algn="just"/>
                      <a:r>
                        <a:rPr lang="ru-RU" sz="1400" dirty="0" smtClean="0"/>
                        <a:t>границах, установленных гигиенистами для данного возраста. Уровень нагрузки у ребёнка может быть очень разным; часто, суммируясь, нагрузка внешкольная, </a:t>
                      </a:r>
                      <a:r>
                        <a:rPr lang="ru-RU" sz="1400" dirty="0" err="1" smtClean="0"/>
                        <a:t>накладываясь</a:t>
                      </a:r>
                      <a:r>
                        <a:rPr lang="ru-RU" sz="1400" dirty="0" smtClean="0"/>
                        <a:t> на учебную, может</a:t>
                      </a:r>
                    </a:p>
                    <a:p>
                      <a:pPr algn="just"/>
                      <a:r>
                        <a:rPr lang="ru-RU" sz="1400" dirty="0" smtClean="0"/>
                        <a:t>создавать существенную перегрузку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Необходимо предостерегать родителей от крайностей: с одной</a:t>
                      </a:r>
                    </a:p>
                    <a:p>
                      <a:pPr algn="just"/>
                      <a:r>
                        <a:rPr lang="ru-RU" sz="1400" dirty="0" smtClean="0"/>
                        <a:t>стороны, с другой - полного отказа от любимых дел и кружков, так как необходимо отдать силы учебе. Оптимальный баланс нагрузки позволяет ребенку быть в хорошем эмоциональном тонусе, способствует повышению самооценки и развитию личности. Для ученика с низкой успеваемостью успехи во внеурочной деятельности являются особенно полезными, способствующими его развитию и формирующими высокую</a:t>
                      </a:r>
                    </a:p>
                    <a:p>
                      <a:pPr algn="just"/>
                      <a:r>
                        <a:rPr lang="ru-RU" sz="1400" dirty="0" smtClean="0"/>
                        <a:t>мотивацию достижения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08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552303"/>
              </p:ext>
            </p:extLst>
          </p:nvPr>
        </p:nvGraphicFramePr>
        <p:xfrm>
          <a:off x="457200" y="148113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240360"/>
                <a:gridCol w="3250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готовности учащегося</a:t>
                      </a:r>
                    </a:p>
                    <a:p>
                      <a:r>
                        <a:rPr lang="ru-RU" dirty="0" smtClean="0"/>
                        <a:t>к обучению в 5 классе глазами</a:t>
                      </a:r>
                    </a:p>
                    <a:p>
                      <a:r>
                        <a:rPr lang="ru-RU" dirty="0" smtClean="0"/>
                        <a:t>учителя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Уровень готовности учащегося</a:t>
                      </a:r>
                    </a:p>
                    <a:p>
                      <a:r>
                        <a:rPr lang="ru-RU" dirty="0" smtClean="0"/>
                        <a:t>к обучению в 5 классе глазами</a:t>
                      </a:r>
                    </a:p>
                    <a:p>
                      <a:r>
                        <a:rPr lang="ru-RU" dirty="0" smtClean="0"/>
                        <a:t>родителей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Обобщенная экспертная оценка</a:t>
                      </a:r>
                    </a:p>
                    <a:p>
                      <a:pPr algn="just"/>
                      <a:r>
                        <a:rPr lang="ru-RU" sz="1400" dirty="0" smtClean="0"/>
                        <a:t>учителя. Предусмотрены 3 уровня</a:t>
                      </a:r>
                    </a:p>
                    <a:p>
                      <a:pPr algn="just"/>
                      <a:r>
                        <a:rPr lang="ru-RU" sz="1400" dirty="0" smtClean="0"/>
                        <a:t>оценки: низкий, средний, высокий.</a:t>
                      </a:r>
                    </a:p>
                    <a:p>
                      <a:pPr algn="just"/>
                      <a:r>
                        <a:rPr lang="ru-RU" sz="1400" dirty="0" smtClean="0"/>
                        <a:t>Экспертная оценка учителя вбирает в себя не только непосредственное</a:t>
                      </a:r>
                    </a:p>
                    <a:p>
                      <a:pPr algn="just"/>
                      <a:r>
                        <a:rPr lang="ru-RU" sz="1400" dirty="0" smtClean="0"/>
                        <a:t>владение учебным материалом, но и </a:t>
                      </a:r>
                      <a:r>
                        <a:rPr lang="ru-RU" sz="1400" dirty="0" err="1" smtClean="0"/>
                        <a:t>сформированность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метапредметных</a:t>
                      </a:r>
                      <a:r>
                        <a:rPr lang="ru-RU" sz="1400" dirty="0" smtClean="0"/>
                        <a:t> результатов обучения, особенностей поведения в учебной и </a:t>
                      </a:r>
                      <a:r>
                        <a:rPr lang="ru-RU" sz="1400" dirty="0" err="1" smtClean="0"/>
                        <a:t>внеучебных</a:t>
                      </a:r>
                      <a:r>
                        <a:rPr lang="ru-RU" sz="1400" dirty="0" smtClean="0"/>
                        <a:t> сферах.</a:t>
                      </a:r>
                    </a:p>
                    <a:p>
                      <a:pPr algn="just"/>
                      <a:r>
                        <a:rPr lang="ru-RU" sz="1400" dirty="0" smtClean="0"/>
                        <a:t>Следует учитывать, что оценка</a:t>
                      </a:r>
                    </a:p>
                    <a:p>
                      <a:pPr algn="just"/>
                      <a:r>
                        <a:rPr lang="ru-RU" sz="1400" dirty="0" smtClean="0"/>
                        <a:t>учителя является в некоторой</a:t>
                      </a:r>
                    </a:p>
                    <a:p>
                      <a:pPr algn="just"/>
                      <a:r>
                        <a:rPr lang="ru-RU" sz="1400" dirty="0" smtClean="0"/>
                        <a:t>степени отражением </a:t>
                      </a:r>
                      <a:r>
                        <a:rPr lang="ru-RU" sz="1400" dirty="0" err="1" smtClean="0"/>
                        <a:t>субъективноговосприятия</a:t>
                      </a:r>
                      <a:r>
                        <a:rPr lang="ru-RU" sz="1400" dirty="0" smtClean="0"/>
                        <a:t> ребенка, результатом</a:t>
                      </a:r>
                    </a:p>
                    <a:p>
                      <a:pPr algn="just"/>
                      <a:r>
                        <a:rPr lang="ru-RU" sz="1400" dirty="0" smtClean="0"/>
                        <a:t>сложившихся взаимоотношений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З</a:t>
                      </a:r>
                      <a:r>
                        <a:rPr lang="ru-RU" sz="1400" dirty="0" smtClean="0"/>
                        <a:t>начительное расхождение между оценкой учителя и родителей указывает на нарушение в контакте учителя и родителей, скрытый или открытый конфликт, что мешает ребенку получать реальную</a:t>
                      </a:r>
                    </a:p>
                    <a:p>
                      <a:pPr algn="just"/>
                      <a:r>
                        <a:rPr lang="ru-RU" sz="1400" dirty="0" smtClean="0"/>
                        <a:t>помощь и поддержку. Учителю необходимо провести консультацию</a:t>
                      </a:r>
                    </a:p>
                    <a:p>
                      <a:pPr algn="just"/>
                      <a:r>
                        <a:rPr lang="ru-RU" sz="1400" dirty="0" smtClean="0"/>
                        <a:t>с семьей, выслушать их аргументы, возможно, учитель также упускает важные аспекты индивидуальности ребенка. Родители могут услышать учителя, если он отмечает и позитивные особенности ребенка, может указать на имеющиеся ресурсы ребенка. Задача взрослых – разработать план преодоления противоречий и трудностей, максимальное использование всех имеющихся в их распоряжении возможно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Уровень готовности учащегося</a:t>
            </a:r>
            <a:br>
              <a:rPr lang="ru-RU" sz="2800" dirty="0"/>
            </a:br>
            <a:r>
              <a:rPr lang="ru-RU" sz="2800" dirty="0"/>
              <a:t>к обучению в 5 классе глазами</a:t>
            </a:r>
            <a:br>
              <a:rPr lang="ru-RU" sz="2800" dirty="0"/>
            </a:br>
            <a:r>
              <a:rPr lang="ru-RU" sz="2800" dirty="0"/>
              <a:t>учителя</a:t>
            </a:r>
          </a:p>
        </p:txBody>
      </p:sp>
    </p:spTree>
    <p:extLst>
      <p:ext uri="{BB962C8B-B14F-4D97-AF65-F5344CB8AC3E}">
        <p14:creationId xmlns:p14="http://schemas.microsoft.com/office/powerpoint/2010/main" val="9078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109728" indent="0" algn="just">
              <a:buNone/>
            </a:pPr>
            <a:r>
              <a:rPr lang="ru-RU" sz="6400" dirty="0"/>
              <a:t> </a:t>
            </a:r>
            <a:r>
              <a:rPr lang="ru-RU" sz="6400" dirty="0" smtClean="0"/>
              <a:t>Для  обозначения </a:t>
            </a:r>
            <a:r>
              <a:rPr lang="ru-RU" sz="6400" dirty="0"/>
              <a:t>уровней </a:t>
            </a:r>
            <a:r>
              <a:rPr lang="ru-RU" sz="6400" dirty="0" smtClean="0"/>
              <a:t>достижения учащихся </a:t>
            </a:r>
            <a:r>
              <a:rPr lang="ru-RU" sz="6400" dirty="0"/>
              <a:t>используются </a:t>
            </a:r>
            <a:r>
              <a:rPr lang="ru-RU" sz="6400" dirty="0" smtClean="0"/>
              <a:t>следующие сокращения:</a:t>
            </a:r>
          </a:p>
          <a:p>
            <a:pPr algn="just"/>
            <a:r>
              <a:rPr lang="ru-RU" sz="6400" dirty="0" smtClean="0"/>
              <a:t>Не </a:t>
            </a:r>
            <a:r>
              <a:rPr lang="ru-RU" sz="6400" dirty="0"/>
              <a:t>– недостаточный</a:t>
            </a:r>
            <a:r>
              <a:rPr lang="ru-RU" sz="6400" dirty="0" smtClean="0"/>
              <a:t>, </a:t>
            </a:r>
            <a:r>
              <a:rPr lang="ru-RU" sz="6400" dirty="0" err="1" smtClean="0"/>
              <a:t>Пн</a:t>
            </a:r>
            <a:r>
              <a:rPr lang="ru-RU" sz="6400" dirty="0" smtClean="0"/>
              <a:t> </a:t>
            </a:r>
            <a:r>
              <a:rPr lang="ru-RU" sz="6400" dirty="0"/>
              <a:t>– пониженный, Б – базовый, </a:t>
            </a:r>
            <a:r>
              <a:rPr lang="ru-RU" sz="6400" dirty="0" err="1" smtClean="0"/>
              <a:t>Пв</a:t>
            </a:r>
            <a:r>
              <a:rPr lang="ru-RU" sz="6400" dirty="0" smtClean="0"/>
              <a:t>– </a:t>
            </a:r>
            <a:r>
              <a:rPr lang="ru-RU" sz="6400" dirty="0"/>
              <a:t>повышенный, В – высокий. </a:t>
            </a:r>
            <a:r>
              <a:rPr lang="ru-RU" sz="6400" dirty="0" smtClean="0"/>
              <a:t>(Интерпретация результатов учащегося </a:t>
            </a:r>
            <a:r>
              <a:rPr lang="ru-RU" sz="6400" dirty="0"/>
              <a:t>осуществляется </a:t>
            </a:r>
            <a:r>
              <a:rPr lang="ru-RU" sz="6400" dirty="0" smtClean="0"/>
              <a:t>по сравнению </a:t>
            </a:r>
            <a:r>
              <a:rPr lang="ru-RU" sz="6400" dirty="0"/>
              <a:t>с результатами класса </a:t>
            </a:r>
            <a:r>
              <a:rPr lang="ru-RU" sz="6400" dirty="0" smtClean="0"/>
              <a:t>и по </a:t>
            </a:r>
            <a:r>
              <a:rPr lang="ru-RU" sz="6400" dirty="0"/>
              <a:t>уровням </a:t>
            </a:r>
            <a:r>
              <a:rPr lang="ru-RU" sz="6400" dirty="0" smtClean="0"/>
              <a:t>достижения планируемых </a:t>
            </a:r>
            <a:r>
              <a:rPr lang="ru-RU" sz="6400" dirty="0"/>
              <a:t>результатов ФГОС.</a:t>
            </a:r>
          </a:p>
          <a:p>
            <a:pPr algn="just"/>
            <a:r>
              <a:rPr lang="ru-RU" sz="6400" dirty="0"/>
              <a:t>Опыт мониторинга учебных достижений учащихся </a:t>
            </a:r>
            <a:r>
              <a:rPr lang="ru-RU" sz="6400" dirty="0" smtClean="0"/>
              <a:t>начальной школы </a:t>
            </a:r>
            <a:r>
              <a:rPr lang="ru-RU" sz="6400" dirty="0"/>
              <a:t>позволяет высказать некоторые рекомендации по работе </a:t>
            </a:r>
            <a:r>
              <a:rPr lang="ru-RU" sz="6400" dirty="0" smtClean="0"/>
              <a:t>с учащимися </a:t>
            </a:r>
            <a:r>
              <a:rPr lang="ru-RU" sz="6400" dirty="0"/>
              <a:t>в 5 классе</a:t>
            </a:r>
            <a:r>
              <a:rPr lang="ru-RU" sz="6400" dirty="0" smtClean="0"/>
              <a:t>.</a:t>
            </a:r>
            <a:endParaRPr lang="ru-RU" sz="6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Оценка уровней достижения обучающихся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Autofit/>
          </a:bodyPr>
          <a:lstStyle/>
          <a:p>
            <a:pPr marL="109728" lvl="0" indent="0" algn="just">
              <a:buClr>
                <a:srgbClr val="2DA2BF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</a:rPr>
              <a:t> 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</a:rPr>
              <a:t>Учащиеся этой </a:t>
            </a:r>
            <a:r>
              <a:rPr lang="ru-RU" sz="1600" dirty="0">
                <a:solidFill>
                  <a:prstClr val="black"/>
                </a:solidFill>
              </a:rPr>
              <a:t>группы не овладели большинством базовых знаний и умений </a:t>
            </a:r>
            <a:r>
              <a:rPr lang="ru-RU" sz="1600" dirty="0" smtClean="0">
                <a:solidFill>
                  <a:prstClr val="black"/>
                </a:solidFill>
              </a:rPr>
              <a:t>по математике </a:t>
            </a:r>
            <a:r>
              <a:rPr lang="ru-RU" sz="1600" dirty="0">
                <a:solidFill>
                  <a:prstClr val="black"/>
                </a:solidFill>
              </a:rPr>
              <a:t>или русскому языку, не готовы к их изучению в </a:t>
            </a:r>
            <a:r>
              <a:rPr lang="ru-RU" sz="1600" dirty="0" smtClean="0">
                <a:solidFill>
                  <a:prstClr val="black"/>
                </a:solidFill>
              </a:rPr>
              <a:t>пятом классе</a:t>
            </a:r>
            <a:r>
              <a:rPr lang="ru-RU" sz="1600" dirty="0">
                <a:solidFill>
                  <a:prstClr val="black"/>
                </a:solidFill>
              </a:rPr>
              <a:t>. У этих детей наблюдается снижение интереса к </a:t>
            </a:r>
            <a:r>
              <a:rPr lang="ru-RU" sz="1600" dirty="0" smtClean="0">
                <a:solidFill>
                  <a:prstClr val="black"/>
                </a:solidFill>
              </a:rPr>
              <a:t>предмету, они </a:t>
            </a:r>
            <a:r>
              <a:rPr lang="ru-RU" sz="1600" dirty="0">
                <a:solidFill>
                  <a:prstClr val="black"/>
                </a:solidFill>
              </a:rPr>
              <a:t>с трудом осваивают предметные и </a:t>
            </a:r>
            <a:r>
              <a:rPr lang="ru-RU" sz="1600" dirty="0" err="1">
                <a:solidFill>
                  <a:prstClr val="black"/>
                </a:solidFill>
              </a:rPr>
              <a:t>метапредметные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учебные действия </a:t>
            </a:r>
            <a:r>
              <a:rPr lang="ru-RU" sz="1600" dirty="0">
                <a:solidFill>
                  <a:prstClr val="black"/>
                </a:solidFill>
              </a:rPr>
              <a:t>и затрудняются в их применении в стандартных </a:t>
            </a:r>
            <a:r>
              <a:rPr lang="ru-RU" sz="1600" dirty="0" smtClean="0">
                <a:solidFill>
                  <a:prstClr val="black"/>
                </a:solidFill>
              </a:rPr>
              <a:t>учебных ситуациях</a:t>
            </a:r>
            <a:r>
              <a:rPr lang="ru-RU" sz="1600" dirty="0">
                <a:solidFill>
                  <a:prstClr val="black"/>
                </a:solidFill>
              </a:rPr>
              <a:t>. С этими учащимися необходимо </a:t>
            </a:r>
            <a:r>
              <a:rPr lang="ru-RU" sz="1600" dirty="0" smtClean="0">
                <a:solidFill>
                  <a:prstClr val="black"/>
                </a:solidFill>
              </a:rPr>
              <a:t>организовать коррекционную </a:t>
            </a:r>
            <a:r>
              <a:rPr lang="ru-RU" sz="1600" dirty="0">
                <a:solidFill>
                  <a:prstClr val="black"/>
                </a:solidFill>
              </a:rPr>
              <a:t>работу по формированию предметных умений </a:t>
            </a:r>
            <a:r>
              <a:rPr lang="ru-RU" sz="1600" dirty="0" smtClean="0">
                <a:solidFill>
                  <a:prstClr val="black"/>
                </a:solidFill>
              </a:rPr>
              <a:t>всех разделов </a:t>
            </a:r>
            <a:r>
              <a:rPr lang="ru-RU" sz="1600" dirty="0">
                <a:solidFill>
                  <a:prstClr val="black"/>
                </a:solidFill>
              </a:rPr>
              <a:t>(блоков содержания) курсов математики или </a:t>
            </a:r>
            <a:r>
              <a:rPr lang="ru-RU" sz="1600" dirty="0" smtClean="0">
                <a:solidFill>
                  <a:prstClr val="black"/>
                </a:solidFill>
              </a:rPr>
              <a:t>русского языка</a:t>
            </a:r>
            <a:r>
              <a:rPr lang="ru-RU" sz="1600" dirty="0">
                <a:solidFill>
                  <a:prstClr val="black"/>
                </a:solidFill>
              </a:rPr>
              <a:t>. Это может быть сделано как в конце 4 класса, так и в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1600" dirty="0">
                <a:solidFill>
                  <a:prstClr val="black"/>
                </a:solidFill>
              </a:rPr>
              <a:t>сентябре-декабре пятого года обучения. Целесообразно </a:t>
            </a:r>
            <a:r>
              <a:rPr lang="ru-RU" sz="1600" dirty="0" smtClean="0">
                <a:solidFill>
                  <a:prstClr val="black"/>
                </a:solidFill>
              </a:rPr>
              <a:t>разработать  для </a:t>
            </a:r>
            <a:r>
              <a:rPr lang="ru-RU" sz="1600" dirty="0">
                <a:solidFill>
                  <a:prstClr val="black"/>
                </a:solidFill>
              </a:rPr>
              <a:t>таких учеников специальную коррекционную программу. </a:t>
            </a:r>
            <a:r>
              <a:rPr lang="ru-RU" sz="1600" dirty="0" smtClean="0">
                <a:solidFill>
                  <a:prstClr val="black"/>
                </a:solidFill>
              </a:rPr>
              <a:t>Эти ученики </a:t>
            </a:r>
            <a:r>
              <a:rPr lang="ru-RU" sz="1600" dirty="0">
                <a:solidFill>
                  <a:prstClr val="black"/>
                </a:solidFill>
              </a:rPr>
              <a:t>также нуждаются в особом внимании педагога </a:t>
            </a:r>
            <a:r>
              <a:rPr lang="ru-RU" sz="1600" dirty="0" smtClean="0">
                <a:solidFill>
                  <a:prstClr val="black"/>
                </a:solidFill>
              </a:rPr>
              <a:t>при организации </a:t>
            </a:r>
            <a:r>
              <a:rPr lang="ru-RU" sz="1600" dirty="0">
                <a:solidFill>
                  <a:prstClr val="black"/>
                </a:solidFill>
              </a:rPr>
              <a:t>повторения изученного и при актуализации знаний </a:t>
            </a:r>
            <a:r>
              <a:rPr lang="ru-RU" sz="1600" dirty="0" smtClean="0">
                <a:solidFill>
                  <a:prstClr val="black"/>
                </a:solidFill>
              </a:rPr>
              <a:t>при изучении </a:t>
            </a:r>
            <a:r>
              <a:rPr lang="ru-RU" sz="1600" dirty="0">
                <a:solidFill>
                  <a:prstClr val="black"/>
                </a:solidFill>
              </a:rPr>
              <a:t>нового материала. Успешность дальнейшего обучения </a:t>
            </a:r>
            <a:r>
              <a:rPr lang="ru-RU" sz="1600" dirty="0" smtClean="0">
                <a:solidFill>
                  <a:prstClr val="black"/>
                </a:solidFill>
              </a:rPr>
              <a:t>во многом </a:t>
            </a:r>
            <a:r>
              <a:rPr lang="ru-RU" sz="1600" dirty="0">
                <a:solidFill>
                  <a:prstClr val="black"/>
                </a:solidFill>
              </a:rPr>
              <a:t>зависит от внимания педагога к тому, учится ли </a:t>
            </a:r>
            <a:r>
              <a:rPr lang="ru-RU" sz="1600" dirty="0" smtClean="0">
                <a:solidFill>
                  <a:prstClr val="black"/>
                </a:solidFill>
              </a:rPr>
              <a:t>школьник понимать </a:t>
            </a:r>
            <a:r>
              <a:rPr lang="ru-RU" sz="1600" dirty="0">
                <a:solidFill>
                  <a:prstClr val="black"/>
                </a:solidFill>
              </a:rPr>
              <a:t>учебное задание, удерживать цель </a:t>
            </a:r>
            <a:r>
              <a:rPr lang="ru-RU" sz="1600" dirty="0" smtClean="0">
                <a:solidFill>
                  <a:prstClr val="black"/>
                </a:solidFill>
              </a:rPr>
              <a:t>деятельности, контролировать </a:t>
            </a:r>
            <a:r>
              <a:rPr lang="ru-RU" sz="1600" dirty="0">
                <a:solidFill>
                  <a:prstClr val="black"/>
                </a:solidFill>
              </a:rPr>
              <a:t>и корректировать свои действия. Учебный </a:t>
            </a:r>
            <a:r>
              <a:rPr lang="ru-RU" sz="1600" dirty="0" smtClean="0">
                <a:solidFill>
                  <a:prstClr val="black"/>
                </a:solidFill>
              </a:rPr>
              <a:t>труд ученика </a:t>
            </a:r>
            <a:r>
              <a:rPr lang="ru-RU" sz="1600" dirty="0">
                <a:solidFill>
                  <a:prstClr val="black"/>
                </a:solidFill>
              </a:rPr>
              <a:t>необходимо постоянно мотивировать (например, предлагая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1600" dirty="0">
                <a:solidFill>
                  <a:prstClr val="black"/>
                </a:solidFill>
              </a:rPr>
              <a:t>практические задания и задачи, делающие знание значимым</a:t>
            </a:r>
            <a:r>
              <a:rPr lang="ru-RU" sz="1600" dirty="0" smtClean="0">
                <a:solidFill>
                  <a:prstClr val="black"/>
                </a:solidFill>
              </a:rPr>
              <a:t>, актуальным</a:t>
            </a:r>
            <a:r>
              <a:rPr lang="ru-RU" sz="1600" dirty="0">
                <a:solidFill>
                  <a:prstClr val="black"/>
                </a:solidFill>
              </a:rPr>
              <a:t>, доступным</a:t>
            </a:r>
            <a:r>
              <a:rPr lang="ru-RU" sz="1600" dirty="0" smtClean="0">
                <a:solidFill>
                  <a:prstClr val="black"/>
                </a:solidFill>
              </a:rPr>
              <a:t>).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</a:t>
            </a:r>
            <a:r>
              <a:rPr lang="ru-RU" sz="24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Недостаточный уровень (уровень </a:t>
            </a:r>
            <a:r>
              <a:rPr lang="ru-RU" sz="2400" b="0" dirty="0" err="1">
                <a:solidFill>
                  <a:srgbClr val="FF0000"/>
                </a:solidFill>
                <a:effectLst/>
                <a:ea typeface="+mn-ea"/>
                <a:cs typeface="+mn-cs"/>
              </a:rPr>
              <a:t>недостижения</a:t>
            </a:r>
            <a:r>
              <a:rPr lang="ru-RU" sz="24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).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1400" dirty="0" smtClean="0"/>
              <a:t>Учащиеся</a:t>
            </a:r>
            <a:r>
              <a:rPr lang="ru-RU" sz="1400" dirty="0"/>
              <a:t>, отнесенные к этой группе</a:t>
            </a:r>
            <a:r>
              <a:rPr lang="ru-RU" sz="1400" dirty="0" smtClean="0"/>
              <a:t>, не </a:t>
            </a:r>
            <a:r>
              <a:rPr lang="ru-RU" sz="1400" dirty="0"/>
              <a:t>достигли уровня базовой подготовки по курсу данного </a:t>
            </a:r>
            <a:r>
              <a:rPr lang="ru-RU" sz="1400" dirty="0" smtClean="0"/>
              <a:t>предмета, овладели </a:t>
            </a:r>
            <a:r>
              <a:rPr lang="ru-RU" sz="1400" dirty="0"/>
              <a:t>лишь отдельными базовыми знаниями </a:t>
            </a:r>
            <a:r>
              <a:rPr lang="ru-RU" sz="1400" dirty="0" smtClean="0"/>
              <a:t>и время </a:t>
            </a:r>
            <a:r>
              <a:rPr lang="ru-RU" sz="1400" dirty="0"/>
              <a:t>они могут различаться по успешности выполнения </a:t>
            </a:r>
            <a:r>
              <a:rPr lang="ru-RU" sz="1400" dirty="0" smtClean="0"/>
              <a:t>заданий повышенного </a:t>
            </a:r>
            <a:r>
              <a:rPr lang="ru-RU" sz="1400" dirty="0"/>
              <a:t>уровня и в связи с этим требуют различного </a:t>
            </a:r>
            <a:r>
              <a:rPr lang="ru-RU" sz="1400" dirty="0" smtClean="0"/>
              <a:t>подхода при </a:t>
            </a:r>
            <a:r>
              <a:rPr lang="ru-RU" sz="1400" dirty="0"/>
              <a:t>организации коррекционной работы. Поэтому эту </a:t>
            </a:r>
            <a:r>
              <a:rPr lang="ru-RU" sz="1400" dirty="0" smtClean="0"/>
              <a:t>группу учащихся </a:t>
            </a:r>
            <a:r>
              <a:rPr lang="ru-RU" sz="1400" dirty="0"/>
              <a:t>целесообразно разбить на две подгруппы.</a:t>
            </a:r>
          </a:p>
          <a:p>
            <a:pPr algn="just"/>
            <a:r>
              <a:rPr lang="ru-RU" sz="1400" b="1" i="1" dirty="0">
                <a:solidFill>
                  <a:srgbClr val="C00000"/>
                </a:solidFill>
              </a:rPr>
              <a:t>Первая подгруппа: </a:t>
            </a:r>
            <a:r>
              <a:rPr lang="ru-RU" sz="1400" dirty="0"/>
              <a:t>учащиеся, которые не достигли </a:t>
            </a:r>
            <a:r>
              <a:rPr lang="ru-RU" sz="1400" dirty="0" smtClean="0"/>
              <a:t>уровня базовой </a:t>
            </a:r>
            <a:r>
              <a:rPr lang="ru-RU" sz="1400" dirty="0"/>
              <a:t>подготовки по предмету и не проявили </a:t>
            </a:r>
            <a:r>
              <a:rPr lang="ru-RU" sz="1400" dirty="0" smtClean="0"/>
              <a:t>способность применить </a:t>
            </a:r>
            <a:r>
              <a:rPr lang="ru-RU" sz="1400" dirty="0"/>
              <a:t>полученные знания в измененной или новой ситуации. </a:t>
            </a:r>
            <a:r>
              <a:rPr lang="ru-RU" sz="1400" dirty="0" smtClean="0"/>
              <a:t>У детей</a:t>
            </a:r>
            <a:r>
              <a:rPr lang="ru-RU" sz="1400" dirty="0"/>
              <a:t>, входящих в эту подгруппу, может наблюдаться </a:t>
            </a:r>
            <a:r>
              <a:rPr lang="ru-RU" sz="1400" dirty="0" smtClean="0"/>
              <a:t>снижение интереса </a:t>
            </a:r>
            <a:r>
              <a:rPr lang="ru-RU" sz="1400" dirty="0"/>
              <a:t>к предмету, они с трудом осваивают предметные </a:t>
            </a:r>
            <a:r>
              <a:rPr lang="ru-RU" sz="1400" dirty="0" smtClean="0"/>
              <a:t>и </a:t>
            </a:r>
            <a:r>
              <a:rPr lang="ru-RU" sz="1400" dirty="0" err="1" smtClean="0"/>
              <a:t>метапредметные</a:t>
            </a:r>
            <a:r>
              <a:rPr lang="ru-RU" sz="1400" dirty="0" smtClean="0"/>
              <a:t> </a:t>
            </a:r>
            <a:r>
              <a:rPr lang="ru-RU" sz="1400" dirty="0"/>
              <a:t>учебные действия и затрудняются в их </a:t>
            </a:r>
            <a:r>
              <a:rPr lang="ru-RU" sz="1400" dirty="0" smtClean="0"/>
              <a:t>применении в </a:t>
            </a:r>
            <a:r>
              <a:rPr lang="ru-RU" sz="1400" dirty="0"/>
              <a:t>стандартных учебных ситуациях. С этими учащимися </a:t>
            </a:r>
            <a:r>
              <a:rPr lang="ru-RU" sz="1400" dirty="0" smtClean="0"/>
              <a:t>необходимо организовать </a:t>
            </a:r>
            <a:r>
              <a:rPr lang="ru-RU" sz="1400" dirty="0"/>
              <a:t>коррекционную работу с акцентом на </a:t>
            </a:r>
            <a:r>
              <a:rPr lang="ru-RU" sz="1400" dirty="0" smtClean="0"/>
              <a:t>формирование опорных </a:t>
            </a:r>
            <a:r>
              <a:rPr lang="ru-RU" sz="1400" dirty="0"/>
              <a:t>предметных умений всего курса.</a:t>
            </a:r>
          </a:p>
          <a:p>
            <a:pPr algn="just"/>
            <a:r>
              <a:rPr lang="ru-RU" sz="1400" b="1" i="1" dirty="0">
                <a:solidFill>
                  <a:srgbClr val="C00000"/>
                </a:solidFill>
              </a:rPr>
              <a:t>Вторая подгруппа: </a:t>
            </a:r>
            <a:r>
              <a:rPr lang="ru-RU" sz="1400" dirty="0"/>
              <a:t>это учащиеся, которые не достигли </a:t>
            </a:r>
            <a:r>
              <a:rPr lang="ru-RU" sz="1400" dirty="0" smtClean="0"/>
              <a:t>уровня базовой </a:t>
            </a:r>
            <a:r>
              <a:rPr lang="ru-RU" sz="1400" dirty="0"/>
              <a:t>подготовки по курсу данного предмета, но при </a:t>
            </a:r>
            <a:r>
              <a:rPr lang="ru-RU" sz="1400" dirty="0" smtClean="0"/>
              <a:t>этом проявили </a:t>
            </a:r>
            <a:r>
              <a:rPr lang="ru-RU" sz="1400" dirty="0"/>
              <a:t>способность применять полученные знания в </a:t>
            </a:r>
            <a:r>
              <a:rPr lang="ru-RU" sz="1400" dirty="0" smtClean="0"/>
              <a:t>измененной или </a:t>
            </a:r>
            <a:r>
              <a:rPr lang="ru-RU" sz="1400" dirty="0"/>
              <a:t>новой ситуации. При организации </a:t>
            </a:r>
            <a:r>
              <a:rPr lang="ru-RU" sz="1400" dirty="0" smtClean="0"/>
              <a:t>коррекционно-развивающей работы </a:t>
            </a:r>
            <a:r>
              <a:rPr lang="ru-RU" sz="1400" dirty="0"/>
              <a:t>с этими детьми необходимо обратить особое внимание </a:t>
            </a:r>
            <a:r>
              <a:rPr lang="ru-RU" sz="1400" dirty="0" smtClean="0"/>
              <a:t>на восполнение </a:t>
            </a:r>
            <a:r>
              <a:rPr lang="ru-RU" sz="1400" dirty="0"/>
              <a:t>недостающих базовых знаний и умений. </a:t>
            </a:r>
            <a:r>
              <a:rPr lang="ru-RU" sz="1400" dirty="0" smtClean="0"/>
              <a:t>Желательно сочетать </a:t>
            </a:r>
            <a:r>
              <a:rPr lang="ru-RU" sz="1400" dirty="0"/>
              <a:t>эту работу с решением нестандартных поисковых </a:t>
            </a:r>
            <a:r>
              <a:rPr lang="ru-RU" sz="1400" dirty="0" smtClean="0"/>
              <a:t>и исследовательских </a:t>
            </a:r>
            <a:r>
              <a:rPr lang="ru-RU" sz="1400" dirty="0"/>
              <a:t>задач, доступных для этих учащихся </a:t>
            </a:r>
            <a:r>
              <a:rPr lang="ru-RU" sz="1400" dirty="0" smtClean="0"/>
              <a:t>и отвечающих </a:t>
            </a:r>
            <a:r>
              <a:rPr lang="ru-RU" sz="1400" dirty="0"/>
              <a:t>их интересам. При работе с этой группой детей </a:t>
            </a:r>
            <a:r>
              <a:rPr lang="ru-RU" sz="1400" dirty="0" smtClean="0"/>
              <a:t>важно обратить </a:t>
            </a:r>
            <a:r>
              <a:rPr lang="ru-RU" sz="1400" dirty="0"/>
              <a:t>внимание на характер взаимоотношений педагога с </a:t>
            </a:r>
            <a:r>
              <a:rPr lang="ru-RU" sz="1400" dirty="0" smtClean="0"/>
              <a:t>каждым конкретным </a:t>
            </a:r>
            <a:r>
              <a:rPr lang="ru-RU" sz="1400" dirty="0"/>
              <a:t>учеником. Трудности выполнения базовой части </a:t>
            </a:r>
            <a:r>
              <a:rPr lang="ru-RU" sz="1400" dirty="0" smtClean="0"/>
              <a:t>могут объясняться </a:t>
            </a:r>
            <a:r>
              <a:rPr lang="ru-RU" sz="1400" dirty="0"/>
              <a:t>недостаточной восприимчивостью ученика </a:t>
            </a:r>
            <a:r>
              <a:rPr lang="ru-RU" sz="1400" dirty="0" smtClean="0"/>
              <a:t>к объяснениям</a:t>
            </a:r>
            <a:r>
              <a:rPr lang="ru-RU" sz="1400" dirty="0"/>
              <a:t>, указаниям учителя, повышенной тревожностью</a:t>
            </a:r>
            <a:r>
              <a:rPr lang="ru-RU" sz="1400" dirty="0" smtClean="0"/>
              <a:t>. Необходимо </a:t>
            </a:r>
            <a:r>
              <a:rPr lang="ru-RU" sz="1400" dirty="0"/>
              <a:t>наладить педагогический контакт со </a:t>
            </a:r>
            <a:r>
              <a:rPr lang="ru-RU" sz="1400" dirty="0" smtClean="0"/>
              <a:t>школьником, совместно </a:t>
            </a:r>
            <a:r>
              <a:rPr lang="ru-RU" sz="1400" dirty="0"/>
              <a:t>разобраться в его трудностях с изучением обязательного </a:t>
            </a:r>
            <a:r>
              <a:rPr lang="ru-RU" sz="1400" dirty="0" smtClean="0"/>
              <a:t>к освоению </a:t>
            </a:r>
            <a:r>
              <a:rPr lang="ru-RU" sz="1400" dirty="0"/>
              <a:t>материала и помочь чувствовать себя на </a:t>
            </a:r>
            <a:r>
              <a:rPr lang="ru-RU" sz="1400" dirty="0" smtClean="0"/>
              <a:t>уроках более комфортно.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Пониженный уровень.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 smtClean="0"/>
              <a:t> Учащиеся </a:t>
            </a:r>
            <a:r>
              <a:rPr lang="ru-RU" sz="2000" dirty="0"/>
              <a:t>достигли уровня базовой подготовки, </a:t>
            </a:r>
            <a:r>
              <a:rPr lang="ru-RU" sz="2000" dirty="0" smtClean="0"/>
              <a:t>но не продемонстрировали </a:t>
            </a:r>
            <a:r>
              <a:rPr lang="ru-RU" sz="2000" dirty="0"/>
              <a:t>способность справляться с </a:t>
            </a:r>
            <a:r>
              <a:rPr lang="ru-RU" sz="2000" dirty="0" smtClean="0"/>
              <a:t>заданиями повышенного </a:t>
            </a:r>
            <a:r>
              <a:rPr lang="ru-RU" sz="2000" dirty="0"/>
              <a:t>уровня, т.е. испытывает трудности при ориентировке </a:t>
            </a:r>
            <a:r>
              <a:rPr lang="ru-RU" sz="2000" dirty="0" smtClean="0"/>
              <a:t>в новой</a:t>
            </a:r>
            <a:r>
              <a:rPr lang="ru-RU" sz="2000" dirty="0"/>
              <a:t>, непривычной ситуации. У этих учащихся </a:t>
            </a:r>
            <a:r>
              <a:rPr lang="ru-RU" sz="2000" dirty="0" smtClean="0"/>
              <a:t>сформированы 8 базовые </a:t>
            </a:r>
            <a:r>
              <a:rPr lang="ru-RU" sz="2000" dirty="0"/>
              <a:t>предметные умения и имеется опыт применения </a:t>
            </a:r>
            <a:r>
              <a:rPr lang="ru-RU" sz="2000" dirty="0" smtClean="0"/>
              <a:t>учебных действий </a:t>
            </a:r>
            <a:r>
              <a:rPr lang="ru-RU" sz="2000" dirty="0"/>
              <a:t>(удерживать условие и вопрос задания, </a:t>
            </a:r>
            <a:r>
              <a:rPr lang="ru-RU" sz="2000" dirty="0" smtClean="0"/>
              <a:t>записывать решение </a:t>
            </a:r>
            <a:r>
              <a:rPr lang="ru-RU" sz="2000" dirty="0"/>
              <a:t>задачи и т.д.) в стандартных ситуациях. При этом </a:t>
            </a:r>
            <a:r>
              <a:rPr lang="ru-RU" sz="2000" dirty="0" smtClean="0"/>
              <a:t>они испытывают </a:t>
            </a:r>
            <a:r>
              <a:rPr lang="ru-RU" sz="2000" dirty="0"/>
              <a:t>серьезные затруднения в тех случаях, когда </a:t>
            </a:r>
            <a:r>
              <a:rPr lang="ru-RU" sz="2000" dirty="0" smtClean="0"/>
              <a:t>сущность задачи </a:t>
            </a:r>
            <a:r>
              <a:rPr lang="ru-RU" sz="2000" dirty="0"/>
              <a:t>и подходы к ее решению неочевидны. В дальнейшем </a:t>
            </a:r>
            <a:r>
              <a:rPr lang="ru-RU" sz="2000" dirty="0" smtClean="0"/>
              <a:t>при обучении </a:t>
            </a:r>
            <a:r>
              <a:rPr lang="ru-RU" sz="2000" dirty="0"/>
              <a:t>этих учащихся нужно уделить особое </a:t>
            </a:r>
            <a:r>
              <a:rPr lang="ru-RU" sz="2000" dirty="0" smtClean="0"/>
              <a:t>внимание формированию </a:t>
            </a:r>
            <a:r>
              <a:rPr lang="ru-RU" sz="2000" dirty="0"/>
              <a:t>и развитию учебных действий </a:t>
            </a:r>
            <a:r>
              <a:rPr lang="ru-RU" sz="2000" dirty="0" smtClean="0"/>
              <a:t>планирования, контроля </a:t>
            </a:r>
            <a:r>
              <a:rPr lang="ru-RU" sz="2000" dirty="0"/>
              <a:t>хода решения, поиска разных способов </a:t>
            </a:r>
            <a:r>
              <a:rPr lang="ru-RU" sz="2000" dirty="0" smtClean="0"/>
              <a:t>решения поставленной </a:t>
            </a:r>
            <a:r>
              <a:rPr lang="ru-RU" sz="2000" dirty="0"/>
              <a:t>задачи, работе с информацией, представленной </a:t>
            </a:r>
            <a:r>
              <a:rPr lang="ru-RU" sz="2000" dirty="0" smtClean="0"/>
              <a:t>в различной </a:t>
            </a:r>
            <a:r>
              <a:rPr lang="ru-RU" sz="2000" dirty="0"/>
              <a:t>форме (текст, схема, таблица, диаграмма, рисунок) </a:t>
            </a:r>
            <a:r>
              <a:rPr lang="ru-RU" sz="2000" dirty="0" smtClean="0"/>
              <a:t>и моделированию </a:t>
            </a:r>
            <a:r>
              <a:rPr lang="ru-RU" sz="2000" dirty="0"/>
              <a:t>предложенных учебных ситуаций.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Базовый уровень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6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 algn="just"/>
            <a:r>
              <a:rPr lang="ru-RU" sz="1800" b="1" i="1" dirty="0">
                <a:solidFill>
                  <a:srgbClr val="002060"/>
                </a:solidFill>
              </a:rPr>
              <a:t>Повышенный уровень. </a:t>
            </a:r>
            <a:r>
              <a:rPr lang="ru-RU" sz="1800" dirty="0"/>
              <a:t>Учащиеся достигли уровня </a:t>
            </a:r>
            <a:r>
              <a:rPr lang="ru-RU" sz="1800" dirty="0" smtClean="0"/>
              <a:t>базовой подготовки </a:t>
            </a:r>
            <a:r>
              <a:rPr lang="ru-RU" sz="1800" dirty="0"/>
              <a:t>и продемонстрировали способность </a:t>
            </a:r>
            <a:r>
              <a:rPr lang="ru-RU" sz="1800" dirty="0" smtClean="0"/>
              <a:t>применять полученные </a:t>
            </a:r>
            <a:r>
              <a:rPr lang="ru-RU" sz="1800" dirty="0"/>
              <a:t>знания в измененной (нестандартной) или </a:t>
            </a:r>
            <a:r>
              <a:rPr lang="ru-RU" sz="1800" dirty="0" smtClean="0"/>
              <a:t>новой ситуации</a:t>
            </a:r>
            <a:r>
              <a:rPr lang="ru-RU" sz="1800" dirty="0"/>
              <a:t>. При последующем обучении учителю </a:t>
            </a:r>
            <a:r>
              <a:rPr lang="ru-RU" sz="1800" dirty="0" smtClean="0"/>
              <a:t>целесообразно учитывать </a:t>
            </a:r>
            <a:r>
              <a:rPr lang="ru-RU" sz="1800" dirty="0"/>
              <a:t>достижения этих учащихся, продолжить работу </a:t>
            </a:r>
            <a:r>
              <a:rPr lang="ru-RU" sz="1800" dirty="0" smtClean="0"/>
              <a:t>по развитию </a:t>
            </a:r>
            <a:r>
              <a:rPr lang="ru-RU" sz="1800" dirty="0"/>
              <a:t>у них интереса к предмету, решению поисковых </a:t>
            </a:r>
            <a:r>
              <a:rPr lang="ru-RU" sz="1800" dirty="0" smtClean="0"/>
              <a:t>и исследовательских </a:t>
            </a:r>
            <a:r>
              <a:rPr lang="ru-RU" sz="1800" dirty="0"/>
              <a:t>задач.</a:t>
            </a:r>
          </a:p>
          <a:p>
            <a:pPr algn="just"/>
            <a:r>
              <a:rPr lang="ru-RU" sz="1800" b="1" i="1" dirty="0">
                <a:solidFill>
                  <a:srgbClr val="7030A0"/>
                </a:solidFill>
              </a:rPr>
              <a:t>Высокий уровень</a:t>
            </a:r>
            <a:r>
              <a:rPr lang="ru-RU" sz="1800" b="1" i="1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/>
              <a:t>Наиболее подготовленные и </a:t>
            </a:r>
            <a:r>
              <a:rPr lang="ru-RU" sz="1800" dirty="0" smtClean="0"/>
              <a:t>способные учащиеся</a:t>
            </a:r>
            <a:r>
              <a:rPr lang="ru-RU" sz="1800" dirty="0"/>
              <a:t>, которые продемонстрировали прочную </a:t>
            </a:r>
            <a:r>
              <a:rPr lang="ru-RU" sz="1800" dirty="0" smtClean="0"/>
              <a:t>базовую подготовку </a:t>
            </a:r>
            <a:r>
              <a:rPr lang="ru-RU" sz="1800" dirty="0"/>
              <a:t>и способность уверенно применять полученные знания </a:t>
            </a:r>
            <a:r>
              <a:rPr lang="ru-RU" sz="1800" dirty="0" smtClean="0"/>
              <a:t>в нестандартных </a:t>
            </a:r>
            <a:r>
              <a:rPr lang="ru-RU" sz="1800" dirty="0"/>
              <a:t>или новых ситуациях. Эти учащиеся </a:t>
            </a:r>
            <a:r>
              <a:rPr lang="ru-RU" sz="1800" dirty="0" smtClean="0"/>
              <a:t>имеют потенциал </a:t>
            </a:r>
            <a:r>
              <a:rPr lang="ru-RU" sz="1800" dirty="0"/>
              <a:t>для углубленного изучения предмета и развития у </a:t>
            </a:r>
            <a:r>
              <a:rPr lang="ru-RU" sz="1800" dirty="0" smtClean="0"/>
              <a:t>них способностей </a:t>
            </a:r>
            <a:r>
              <a:rPr lang="ru-RU" sz="1800" dirty="0"/>
              <a:t>в освоении данного предмета. В пятом классе </a:t>
            </a:r>
            <a:r>
              <a:rPr lang="ru-RU" sz="1800" dirty="0" smtClean="0"/>
              <a:t>учителю необходимо </a:t>
            </a:r>
            <a:r>
              <a:rPr lang="ru-RU" sz="1800" dirty="0"/>
              <a:t>учитывать достижения этих учащихся, учить </a:t>
            </a:r>
            <a:r>
              <a:rPr lang="ru-RU" sz="1800" dirty="0" smtClean="0"/>
              <a:t>применять знания </a:t>
            </a:r>
            <a:r>
              <a:rPr lang="ru-RU" sz="1800" dirty="0"/>
              <a:t>для построения утверждений, гипотез и их доказательства</a:t>
            </a:r>
            <a:r>
              <a:rPr lang="ru-RU" sz="1800" dirty="0" smtClean="0"/>
              <a:t>, продолжать </a:t>
            </a:r>
            <a:r>
              <a:rPr lang="ru-RU" sz="1800" dirty="0"/>
              <a:t>работу по развитию у детей интереса к </a:t>
            </a:r>
            <a:r>
              <a:rPr lang="ru-RU" sz="1800" dirty="0" err="1" smtClean="0"/>
              <a:t>предмету,самостоятельному</a:t>
            </a:r>
            <a:r>
              <a:rPr lang="ru-RU" sz="1800" dirty="0" smtClean="0"/>
              <a:t> </a:t>
            </a:r>
            <a:r>
              <a:rPr lang="ru-RU" sz="1800" dirty="0"/>
              <a:t>решению поисковых и исследовательских </a:t>
            </a:r>
            <a:r>
              <a:rPr lang="ru-RU" sz="1800" dirty="0" smtClean="0"/>
              <a:t>задач.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Повышенный и высокий уровни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2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</TotalTime>
  <Words>4361</Words>
  <Application>Microsoft Office PowerPoint</Application>
  <PresentationFormat>Экран (4:3)</PresentationFormat>
  <Paragraphs>530</Paragraphs>
  <Slides>48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Открытая</vt:lpstr>
      <vt:lpstr>Комплексная оценка образовательных достижений и индивидуально-личностного развития выпускников 4-х классов </vt:lpstr>
      <vt:lpstr>Презентация PowerPoint</vt:lpstr>
      <vt:lpstr>Презентация PowerPoint</vt:lpstr>
      <vt:lpstr>Презентация PowerPoint</vt:lpstr>
      <vt:lpstr>Оценка уровней достижения обучающихся</vt:lpstr>
      <vt:lpstr> Недостаточный уровень (уровень недостижения). </vt:lpstr>
      <vt:lpstr>Пониженный уровень.</vt:lpstr>
      <vt:lpstr>Базовый уровень</vt:lpstr>
      <vt:lpstr>Повышенный и высокий уровни</vt:lpstr>
      <vt:lpstr>МАТЕМАТИКА</vt:lpstr>
      <vt:lpstr>Статистические данные об исследовании качества начального образования по математике в 4-х классах </vt:lpstr>
      <vt:lpstr>Презентация PowerPoint</vt:lpstr>
      <vt:lpstr>Презентация PowerPoint</vt:lpstr>
      <vt:lpstr>Обобщенный план варианта диагностической работы по МАТЕМАТИКЕ (базовый уровень) </vt:lpstr>
      <vt:lpstr>Презентация PowerPoint</vt:lpstr>
      <vt:lpstr>Презентация PowerPoint</vt:lpstr>
      <vt:lpstr>«Пространственные отношения. Геометрические фигуры»: </vt:lpstr>
      <vt:lpstr> Работа с информацией  </vt:lpstr>
      <vt:lpstr>Числа и величины </vt:lpstr>
      <vt:lpstr>Арифметические действия </vt:lpstr>
      <vt:lpstr>Работа с текстовыми задачами </vt:lpstr>
      <vt:lpstr>Рекомендации</vt:lpstr>
      <vt:lpstr>РУССКИЙ ЯЗЫК</vt:lpstr>
      <vt:lpstr>Критерии выделения уровней за выполнение итоговой работы по русскому языку для 4 класса  в 2014/2015 учебном году </vt:lpstr>
      <vt:lpstr>Распределение заданий по основным разделам курса «Русский язык»  </vt:lpstr>
      <vt:lpstr>Презентация PowerPoint</vt:lpstr>
      <vt:lpstr>Презентация PowerPoint</vt:lpstr>
      <vt:lpstr>Презентация PowerPoint</vt:lpstr>
      <vt:lpstr>13.Прочитай предложение.</vt:lpstr>
      <vt:lpstr>2.Обведи номер верного утверждения </vt:lpstr>
      <vt:lpstr>17 Прочитай текст   </vt:lpstr>
      <vt:lpstr>Презентация PowerPoint</vt:lpstr>
      <vt:lpstr>Презентация PowerPoint</vt:lpstr>
      <vt:lpstr>7. Раздел «Развитие речи»</vt:lpstr>
      <vt:lpstr>Окружающий мир</vt:lpstr>
      <vt:lpstr>Метапредметные результаты </vt:lpstr>
      <vt:lpstr>Презентация PowerPoint</vt:lpstr>
      <vt:lpstr>Презентация PowerPoint</vt:lpstr>
      <vt:lpstr>АНАЛИЗ ПРОБЛЕМНЫХ ЗОН И СИЛЬНЫХ ПОЗИЦИЙ </vt:lpstr>
      <vt:lpstr>Презентация PowerPoint</vt:lpstr>
      <vt:lpstr>Рекомендации для учителей 5-9 классов</vt:lpstr>
      <vt:lpstr>Рекомендации  для учителей начальных классов</vt:lpstr>
      <vt:lpstr> Анкетирование. Индивидуально-личностные особенности ребёнка</vt:lpstr>
      <vt:lpstr>Презентация PowerPoint</vt:lpstr>
      <vt:lpstr>Семья как ресурс адаптации учащегося  4 класса </vt:lpstr>
      <vt:lpstr>Презентация PowerPoint</vt:lpstr>
      <vt:lpstr>Презентация PowerPoint</vt:lpstr>
      <vt:lpstr>Уровень готовности учащегося к обучению в 5 классе глазами учителя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оценка образовательных достижений и индивидуально-личностного развития выпускников 4-х классов</dc:title>
  <dc:creator>Шухободская школа 5М</dc:creator>
  <cp:lastModifiedBy>Шухободская школа 5М</cp:lastModifiedBy>
  <cp:revision>21</cp:revision>
  <dcterms:created xsi:type="dcterms:W3CDTF">2015-11-02T06:23:50Z</dcterms:created>
  <dcterms:modified xsi:type="dcterms:W3CDTF">2015-11-02T10:27:30Z</dcterms:modified>
</cp:coreProperties>
</file>